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5"/>
  </p:notesMasterIdLst>
  <p:sldIdLst>
    <p:sldId id="304" r:id="rId4"/>
    <p:sldId id="264" r:id="rId5"/>
    <p:sldId id="282" r:id="rId6"/>
    <p:sldId id="305" r:id="rId7"/>
    <p:sldId id="261" r:id="rId8"/>
    <p:sldId id="278" r:id="rId9"/>
    <p:sldId id="306" r:id="rId10"/>
    <p:sldId id="310" r:id="rId11"/>
    <p:sldId id="311" r:id="rId12"/>
    <p:sldId id="314" r:id="rId13"/>
    <p:sldId id="319" r:id="rId14"/>
    <p:sldId id="315" r:id="rId15"/>
    <p:sldId id="307" r:id="rId16"/>
    <p:sldId id="308" r:id="rId17"/>
    <p:sldId id="313" r:id="rId18"/>
    <p:sldId id="318" r:id="rId19"/>
    <p:sldId id="316" r:id="rId20"/>
    <p:sldId id="317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271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BB1"/>
    <a:srgbClr val="85D8DE"/>
    <a:srgbClr val="C8EDF0"/>
    <a:srgbClr val="26858C"/>
    <a:srgbClr val="FBFBF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86" autoAdjust="0"/>
  </p:normalViewPr>
  <p:slideViewPr>
    <p:cSldViewPr>
      <p:cViewPr>
        <p:scale>
          <a:sx n="80" d="100"/>
          <a:sy n="80" d="100"/>
        </p:scale>
        <p:origin x="1522" y="31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accent1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endParaRPr lang="en-JM" sz="14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algn="ctr"/>
          <a:r>
            <a:rPr lang="en-JM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Black box</a:t>
          </a: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accent6">
            <a:lumMod val="75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GB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Moduli</a:t>
          </a:r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85631E1F-364A-4A2A-9989-E896E5049557}">
      <dgm:prSet phldrT="[Text]" custT="1"/>
      <dgm:spPr>
        <a:solidFill>
          <a:srgbClr val="61ABB1"/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Sottosistemi</a:t>
          </a:r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EBE3CA2F-C22D-4DAD-BBB2-CC29F3FBCF68}" type="par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DC75A793-C6A2-4960-947A-450C2653BBC6}" type="sib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3" custScaleX="98552" custScaleY="139063">
        <dgm:presLayoutVars>
          <dgm:chMax val="1"/>
          <dgm:bulletEnabled val="1"/>
        </dgm:presLayoutVars>
      </dgm:prSet>
      <dgm:spPr/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5295FEF-34B7-47B0-80DB-E881F25871A9}" type="pres">
      <dgm:prSet presAssocID="{85631E1F-364A-4A2A-9989-E896E5049557}" presName="Name8" presStyleCnt="0"/>
      <dgm:spPr/>
    </dgm:pt>
    <dgm:pt modelId="{3CE8FECB-ADC6-4195-8C29-ECF1EEE9F8FA}" type="pres">
      <dgm:prSet presAssocID="{85631E1F-364A-4A2A-9989-E896E5049557}" presName="level" presStyleLbl="node1" presStyleIdx="1" presStyleCnt="3">
        <dgm:presLayoutVars>
          <dgm:chMax val="1"/>
          <dgm:bulletEnabled val="1"/>
        </dgm:presLayoutVars>
      </dgm:prSet>
      <dgm:spPr/>
    </dgm:pt>
    <dgm:pt modelId="{DC549F7C-7B63-4EBA-944C-0C5CAC570546}" type="pres">
      <dgm:prSet presAssocID="{85631E1F-364A-4A2A-9989-E896E504955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570C11-0AAF-4105-B53C-59BDB2A1EB11}" type="presOf" srcId="{28FD3D57-F3BB-4E5E-B091-1500A3C92E81}" destId="{6346E340-6B27-47A2-93A8-AA7F0249167F}" srcOrd="0" destOrd="0" presId="urn:microsoft.com/office/officeart/2005/8/layout/pyramid1"/>
    <dgm:cxn modelId="{66D00D19-FA9D-4051-B6B5-B80F0AC47E4A}" type="presOf" srcId="{85631E1F-364A-4A2A-9989-E896E5049557}" destId="{DC549F7C-7B63-4EBA-944C-0C5CAC570546}" srcOrd="1" destOrd="0" presId="urn:microsoft.com/office/officeart/2005/8/layout/pyramid1"/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F2629F3A-4FE3-4B3E-B83D-0555BE7C8FBD}" type="presOf" srcId="{85631E1F-364A-4A2A-9989-E896E5049557}" destId="{3CE8FECB-ADC6-4195-8C29-ECF1EEE9F8FA}" srcOrd="0" destOrd="0" presId="urn:microsoft.com/office/officeart/2005/8/layout/pyramid1"/>
    <dgm:cxn modelId="{8FDB5E6D-661C-41AC-9FA0-91D3F8FFD6D9}" type="presOf" srcId="{9D67B1F7-C4FF-4E1E-94F4-69209A4E7C47}" destId="{7E617F38-6BB2-4E03-8198-FF7E7F898924}" srcOrd="1" destOrd="0" presId="urn:microsoft.com/office/officeart/2005/8/layout/pyramid1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A88E4273-F7D4-48AF-943F-7FA4DF9C2606}" type="presOf" srcId="{E924DC90-2427-4BE5-A522-6ACD4563EB45}" destId="{A8AE7F33-3372-4D78-96A6-FD2B204E9D9D}" srcOrd="1" destOrd="0" presId="urn:microsoft.com/office/officeart/2005/8/layout/pyramid1"/>
    <dgm:cxn modelId="{723E9675-955D-4A18-A032-DE43ECB85624}" type="presOf" srcId="{E924DC90-2427-4BE5-A522-6ACD4563EB45}" destId="{864F954D-81D4-4546-B08E-448FBA7A18FE}" srcOrd="0" destOrd="0" presId="urn:microsoft.com/office/officeart/2005/8/layout/pyramid1"/>
    <dgm:cxn modelId="{689B59B0-BF9D-489D-8A96-D6B2CF499ABF}" srcId="{28FD3D57-F3BB-4E5E-B091-1500A3C92E81}" destId="{85631E1F-364A-4A2A-9989-E896E5049557}" srcOrd="1" destOrd="0" parTransId="{EBE3CA2F-C22D-4DAD-BBB2-CC29F3FBCF68}" sibTransId="{DC75A793-C6A2-4960-947A-450C2653BBC6}"/>
    <dgm:cxn modelId="{739B5CEA-1932-4053-852F-247E63691C79}" type="presOf" srcId="{9D67B1F7-C4FF-4E1E-94F4-69209A4E7C47}" destId="{753AA43A-5097-42D8-A3EF-20B11215D8F3}" srcOrd="0" destOrd="0" presId="urn:microsoft.com/office/officeart/2005/8/layout/pyramid1"/>
    <dgm:cxn modelId="{724B3B8E-5A8F-455C-8CB0-246FA07650C9}" type="presParOf" srcId="{6346E340-6B27-47A2-93A8-AA7F0249167F}" destId="{8351BCDF-D287-464A-AB10-4261CFFC4E79}" srcOrd="0" destOrd="0" presId="urn:microsoft.com/office/officeart/2005/8/layout/pyramid1"/>
    <dgm:cxn modelId="{B83998B2-F33F-4A19-AA8B-C12ABE92F459}" type="presParOf" srcId="{8351BCDF-D287-464A-AB10-4261CFFC4E79}" destId="{864F954D-81D4-4546-B08E-448FBA7A18FE}" srcOrd="0" destOrd="0" presId="urn:microsoft.com/office/officeart/2005/8/layout/pyramid1"/>
    <dgm:cxn modelId="{FF697D92-14FA-49DE-854A-3B45160627C8}" type="presParOf" srcId="{8351BCDF-D287-464A-AB10-4261CFFC4E79}" destId="{A8AE7F33-3372-4D78-96A6-FD2B204E9D9D}" srcOrd="1" destOrd="0" presId="urn:microsoft.com/office/officeart/2005/8/layout/pyramid1"/>
    <dgm:cxn modelId="{6D9A8C80-BA20-44C0-99AE-EE8926DED6ED}" type="presParOf" srcId="{6346E340-6B27-47A2-93A8-AA7F0249167F}" destId="{45295FEF-34B7-47B0-80DB-E881F25871A9}" srcOrd="1" destOrd="0" presId="urn:microsoft.com/office/officeart/2005/8/layout/pyramid1"/>
    <dgm:cxn modelId="{8C832AED-0FDB-40CA-9B4E-8C02CD2D33C4}" type="presParOf" srcId="{45295FEF-34B7-47B0-80DB-E881F25871A9}" destId="{3CE8FECB-ADC6-4195-8C29-ECF1EEE9F8FA}" srcOrd="0" destOrd="0" presId="urn:microsoft.com/office/officeart/2005/8/layout/pyramid1"/>
    <dgm:cxn modelId="{ACBFE7D8-DD9F-41BE-A1DD-16390180B717}" type="presParOf" srcId="{45295FEF-34B7-47B0-80DB-E881F25871A9}" destId="{DC549F7C-7B63-4EBA-944C-0C5CAC570546}" srcOrd="1" destOrd="0" presId="urn:microsoft.com/office/officeart/2005/8/layout/pyramid1"/>
    <dgm:cxn modelId="{2EDC6386-FD2E-4944-AD02-6C33BADDF850}" type="presParOf" srcId="{6346E340-6B27-47A2-93A8-AA7F0249167F}" destId="{BF7100C5-692A-476D-9242-E6DE2BFA407E}" srcOrd="2" destOrd="0" presId="urn:microsoft.com/office/officeart/2005/8/layout/pyramid1"/>
    <dgm:cxn modelId="{9F690A36-CAD6-4D83-A70F-6D713D279C68}" type="presParOf" srcId="{BF7100C5-692A-476D-9242-E6DE2BFA407E}" destId="{753AA43A-5097-42D8-A3EF-20B11215D8F3}" srcOrd="0" destOrd="0" presId="urn:microsoft.com/office/officeart/2005/8/layout/pyramid1"/>
    <dgm:cxn modelId="{5F0851C6-5FFF-49BF-8B49-C965411D433D}" type="presParOf" srcId="{BF7100C5-692A-476D-9242-E6DE2BFA407E}" destId="{7E617F38-6BB2-4E03-8198-FF7E7F898924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accent1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endParaRPr lang="en-JM" sz="14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algn="ctr"/>
          <a:endParaRPr lang="en-JM" sz="14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bg1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85631E1F-364A-4A2A-9989-E896E5049557}">
      <dgm:prSet phldrT="[Text]" custT="1"/>
      <dgm:spPr>
        <a:solidFill>
          <a:schemeClr val="bg1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EBE3CA2F-C22D-4DAD-BBB2-CC29F3FBCF68}" type="par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DC75A793-C6A2-4960-947A-450C2653BBC6}" type="sib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3" custScaleX="98552" custScaleY="139063">
        <dgm:presLayoutVars>
          <dgm:chMax val="1"/>
          <dgm:bulletEnabled val="1"/>
        </dgm:presLayoutVars>
      </dgm:prSet>
      <dgm:spPr/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5295FEF-34B7-47B0-80DB-E881F25871A9}" type="pres">
      <dgm:prSet presAssocID="{85631E1F-364A-4A2A-9989-E896E5049557}" presName="Name8" presStyleCnt="0"/>
      <dgm:spPr/>
    </dgm:pt>
    <dgm:pt modelId="{3CE8FECB-ADC6-4195-8C29-ECF1EEE9F8FA}" type="pres">
      <dgm:prSet presAssocID="{85631E1F-364A-4A2A-9989-E896E5049557}" presName="level" presStyleLbl="node1" presStyleIdx="1" presStyleCnt="3">
        <dgm:presLayoutVars>
          <dgm:chMax val="1"/>
          <dgm:bulletEnabled val="1"/>
        </dgm:presLayoutVars>
      </dgm:prSet>
      <dgm:spPr/>
    </dgm:pt>
    <dgm:pt modelId="{DC549F7C-7B63-4EBA-944C-0C5CAC570546}" type="pres">
      <dgm:prSet presAssocID="{85631E1F-364A-4A2A-9989-E896E504955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570C11-0AAF-4105-B53C-59BDB2A1EB11}" type="presOf" srcId="{28FD3D57-F3BB-4E5E-B091-1500A3C92E81}" destId="{6346E340-6B27-47A2-93A8-AA7F0249167F}" srcOrd="0" destOrd="0" presId="urn:microsoft.com/office/officeart/2005/8/layout/pyramid1"/>
    <dgm:cxn modelId="{66D00D19-FA9D-4051-B6B5-B80F0AC47E4A}" type="presOf" srcId="{85631E1F-364A-4A2A-9989-E896E5049557}" destId="{DC549F7C-7B63-4EBA-944C-0C5CAC570546}" srcOrd="1" destOrd="0" presId="urn:microsoft.com/office/officeart/2005/8/layout/pyramid1"/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F2629F3A-4FE3-4B3E-B83D-0555BE7C8FBD}" type="presOf" srcId="{85631E1F-364A-4A2A-9989-E896E5049557}" destId="{3CE8FECB-ADC6-4195-8C29-ECF1EEE9F8FA}" srcOrd="0" destOrd="0" presId="urn:microsoft.com/office/officeart/2005/8/layout/pyramid1"/>
    <dgm:cxn modelId="{8FDB5E6D-661C-41AC-9FA0-91D3F8FFD6D9}" type="presOf" srcId="{9D67B1F7-C4FF-4E1E-94F4-69209A4E7C47}" destId="{7E617F38-6BB2-4E03-8198-FF7E7F898924}" srcOrd="1" destOrd="0" presId="urn:microsoft.com/office/officeart/2005/8/layout/pyramid1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A88E4273-F7D4-48AF-943F-7FA4DF9C2606}" type="presOf" srcId="{E924DC90-2427-4BE5-A522-6ACD4563EB45}" destId="{A8AE7F33-3372-4D78-96A6-FD2B204E9D9D}" srcOrd="1" destOrd="0" presId="urn:microsoft.com/office/officeart/2005/8/layout/pyramid1"/>
    <dgm:cxn modelId="{723E9675-955D-4A18-A032-DE43ECB85624}" type="presOf" srcId="{E924DC90-2427-4BE5-A522-6ACD4563EB45}" destId="{864F954D-81D4-4546-B08E-448FBA7A18FE}" srcOrd="0" destOrd="0" presId="urn:microsoft.com/office/officeart/2005/8/layout/pyramid1"/>
    <dgm:cxn modelId="{689B59B0-BF9D-489D-8A96-D6B2CF499ABF}" srcId="{28FD3D57-F3BB-4E5E-B091-1500A3C92E81}" destId="{85631E1F-364A-4A2A-9989-E896E5049557}" srcOrd="1" destOrd="0" parTransId="{EBE3CA2F-C22D-4DAD-BBB2-CC29F3FBCF68}" sibTransId="{DC75A793-C6A2-4960-947A-450C2653BBC6}"/>
    <dgm:cxn modelId="{739B5CEA-1932-4053-852F-247E63691C79}" type="presOf" srcId="{9D67B1F7-C4FF-4E1E-94F4-69209A4E7C47}" destId="{753AA43A-5097-42D8-A3EF-20B11215D8F3}" srcOrd="0" destOrd="0" presId="urn:microsoft.com/office/officeart/2005/8/layout/pyramid1"/>
    <dgm:cxn modelId="{724B3B8E-5A8F-455C-8CB0-246FA07650C9}" type="presParOf" srcId="{6346E340-6B27-47A2-93A8-AA7F0249167F}" destId="{8351BCDF-D287-464A-AB10-4261CFFC4E79}" srcOrd="0" destOrd="0" presId="urn:microsoft.com/office/officeart/2005/8/layout/pyramid1"/>
    <dgm:cxn modelId="{B83998B2-F33F-4A19-AA8B-C12ABE92F459}" type="presParOf" srcId="{8351BCDF-D287-464A-AB10-4261CFFC4E79}" destId="{864F954D-81D4-4546-B08E-448FBA7A18FE}" srcOrd="0" destOrd="0" presId="urn:microsoft.com/office/officeart/2005/8/layout/pyramid1"/>
    <dgm:cxn modelId="{FF697D92-14FA-49DE-854A-3B45160627C8}" type="presParOf" srcId="{8351BCDF-D287-464A-AB10-4261CFFC4E79}" destId="{A8AE7F33-3372-4D78-96A6-FD2B204E9D9D}" srcOrd="1" destOrd="0" presId="urn:microsoft.com/office/officeart/2005/8/layout/pyramid1"/>
    <dgm:cxn modelId="{6D9A8C80-BA20-44C0-99AE-EE8926DED6ED}" type="presParOf" srcId="{6346E340-6B27-47A2-93A8-AA7F0249167F}" destId="{45295FEF-34B7-47B0-80DB-E881F25871A9}" srcOrd="1" destOrd="0" presId="urn:microsoft.com/office/officeart/2005/8/layout/pyramid1"/>
    <dgm:cxn modelId="{8C832AED-0FDB-40CA-9B4E-8C02CD2D33C4}" type="presParOf" srcId="{45295FEF-34B7-47B0-80DB-E881F25871A9}" destId="{3CE8FECB-ADC6-4195-8C29-ECF1EEE9F8FA}" srcOrd="0" destOrd="0" presId="urn:microsoft.com/office/officeart/2005/8/layout/pyramid1"/>
    <dgm:cxn modelId="{ACBFE7D8-DD9F-41BE-A1DD-16390180B717}" type="presParOf" srcId="{45295FEF-34B7-47B0-80DB-E881F25871A9}" destId="{DC549F7C-7B63-4EBA-944C-0C5CAC570546}" srcOrd="1" destOrd="0" presId="urn:microsoft.com/office/officeart/2005/8/layout/pyramid1"/>
    <dgm:cxn modelId="{2EDC6386-FD2E-4944-AD02-6C33BADDF850}" type="presParOf" srcId="{6346E340-6B27-47A2-93A8-AA7F0249167F}" destId="{BF7100C5-692A-476D-9242-E6DE2BFA407E}" srcOrd="2" destOrd="0" presId="urn:microsoft.com/office/officeart/2005/8/layout/pyramid1"/>
    <dgm:cxn modelId="{9F690A36-CAD6-4D83-A70F-6D713D279C68}" type="presParOf" srcId="{BF7100C5-692A-476D-9242-E6DE2BFA407E}" destId="{753AA43A-5097-42D8-A3EF-20B11215D8F3}" srcOrd="0" destOrd="0" presId="urn:microsoft.com/office/officeart/2005/8/layout/pyramid1"/>
    <dgm:cxn modelId="{5F0851C6-5FFF-49BF-8B49-C965411D433D}" type="presParOf" srcId="{BF7100C5-692A-476D-9242-E6DE2BFA407E}" destId="{7E617F38-6BB2-4E03-8198-FF7E7F898924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bg1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endParaRPr lang="en-JM" sz="14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algn="ctr"/>
          <a:endParaRPr lang="en-JM" sz="14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bg1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85631E1F-364A-4A2A-9989-E896E5049557}">
      <dgm:prSet phldrT="[Text]" custT="1"/>
      <dgm:spPr>
        <a:solidFill>
          <a:srgbClr val="61ABB1"/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EBE3CA2F-C22D-4DAD-BBB2-CC29F3FBCF68}" type="par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DC75A793-C6A2-4960-947A-450C2653BBC6}" type="sib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3" custScaleX="98552" custScaleY="139063">
        <dgm:presLayoutVars>
          <dgm:chMax val="1"/>
          <dgm:bulletEnabled val="1"/>
        </dgm:presLayoutVars>
      </dgm:prSet>
      <dgm:spPr/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5295FEF-34B7-47B0-80DB-E881F25871A9}" type="pres">
      <dgm:prSet presAssocID="{85631E1F-364A-4A2A-9989-E896E5049557}" presName="Name8" presStyleCnt="0"/>
      <dgm:spPr/>
    </dgm:pt>
    <dgm:pt modelId="{3CE8FECB-ADC6-4195-8C29-ECF1EEE9F8FA}" type="pres">
      <dgm:prSet presAssocID="{85631E1F-364A-4A2A-9989-E896E5049557}" presName="level" presStyleLbl="node1" presStyleIdx="1" presStyleCnt="3">
        <dgm:presLayoutVars>
          <dgm:chMax val="1"/>
          <dgm:bulletEnabled val="1"/>
        </dgm:presLayoutVars>
      </dgm:prSet>
      <dgm:spPr/>
    </dgm:pt>
    <dgm:pt modelId="{DC549F7C-7B63-4EBA-944C-0C5CAC570546}" type="pres">
      <dgm:prSet presAssocID="{85631E1F-364A-4A2A-9989-E896E504955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570C11-0AAF-4105-B53C-59BDB2A1EB11}" type="presOf" srcId="{28FD3D57-F3BB-4E5E-B091-1500A3C92E81}" destId="{6346E340-6B27-47A2-93A8-AA7F0249167F}" srcOrd="0" destOrd="0" presId="urn:microsoft.com/office/officeart/2005/8/layout/pyramid1"/>
    <dgm:cxn modelId="{66D00D19-FA9D-4051-B6B5-B80F0AC47E4A}" type="presOf" srcId="{85631E1F-364A-4A2A-9989-E896E5049557}" destId="{DC549F7C-7B63-4EBA-944C-0C5CAC570546}" srcOrd="1" destOrd="0" presId="urn:microsoft.com/office/officeart/2005/8/layout/pyramid1"/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F2629F3A-4FE3-4B3E-B83D-0555BE7C8FBD}" type="presOf" srcId="{85631E1F-364A-4A2A-9989-E896E5049557}" destId="{3CE8FECB-ADC6-4195-8C29-ECF1EEE9F8FA}" srcOrd="0" destOrd="0" presId="urn:microsoft.com/office/officeart/2005/8/layout/pyramid1"/>
    <dgm:cxn modelId="{8FDB5E6D-661C-41AC-9FA0-91D3F8FFD6D9}" type="presOf" srcId="{9D67B1F7-C4FF-4E1E-94F4-69209A4E7C47}" destId="{7E617F38-6BB2-4E03-8198-FF7E7F898924}" srcOrd="1" destOrd="0" presId="urn:microsoft.com/office/officeart/2005/8/layout/pyramid1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A88E4273-F7D4-48AF-943F-7FA4DF9C2606}" type="presOf" srcId="{E924DC90-2427-4BE5-A522-6ACD4563EB45}" destId="{A8AE7F33-3372-4D78-96A6-FD2B204E9D9D}" srcOrd="1" destOrd="0" presId="urn:microsoft.com/office/officeart/2005/8/layout/pyramid1"/>
    <dgm:cxn modelId="{723E9675-955D-4A18-A032-DE43ECB85624}" type="presOf" srcId="{E924DC90-2427-4BE5-A522-6ACD4563EB45}" destId="{864F954D-81D4-4546-B08E-448FBA7A18FE}" srcOrd="0" destOrd="0" presId="urn:microsoft.com/office/officeart/2005/8/layout/pyramid1"/>
    <dgm:cxn modelId="{689B59B0-BF9D-489D-8A96-D6B2CF499ABF}" srcId="{28FD3D57-F3BB-4E5E-B091-1500A3C92E81}" destId="{85631E1F-364A-4A2A-9989-E896E5049557}" srcOrd="1" destOrd="0" parTransId="{EBE3CA2F-C22D-4DAD-BBB2-CC29F3FBCF68}" sibTransId="{DC75A793-C6A2-4960-947A-450C2653BBC6}"/>
    <dgm:cxn modelId="{739B5CEA-1932-4053-852F-247E63691C79}" type="presOf" srcId="{9D67B1F7-C4FF-4E1E-94F4-69209A4E7C47}" destId="{753AA43A-5097-42D8-A3EF-20B11215D8F3}" srcOrd="0" destOrd="0" presId="urn:microsoft.com/office/officeart/2005/8/layout/pyramid1"/>
    <dgm:cxn modelId="{724B3B8E-5A8F-455C-8CB0-246FA07650C9}" type="presParOf" srcId="{6346E340-6B27-47A2-93A8-AA7F0249167F}" destId="{8351BCDF-D287-464A-AB10-4261CFFC4E79}" srcOrd="0" destOrd="0" presId="urn:microsoft.com/office/officeart/2005/8/layout/pyramid1"/>
    <dgm:cxn modelId="{B83998B2-F33F-4A19-AA8B-C12ABE92F459}" type="presParOf" srcId="{8351BCDF-D287-464A-AB10-4261CFFC4E79}" destId="{864F954D-81D4-4546-B08E-448FBA7A18FE}" srcOrd="0" destOrd="0" presId="urn:microsoft.com/office/officeart/2005/8/layout/pyramid1"/>
    <dgm:cxn modelId="{FF697D92-14FA-49DE-854A-3B45160627C8}" type="presParOf" srcId="{8351BCDF-D287-464A-AB10-4261CFFC4E79}" destId="{A8AE7F33-3372-4D78-96A6-FD2B204E9D9D}" srcOrd="1" destOrd="0" presId="urn:microsoft.com/office/officeart/2005/8/layout/pyramid1"/>
    <dgm:cxn modelId="{6D9A8C80-BA20-44C0-99AE-EE8926DED6ED}" type="presParOf" srcId="{6346E340-6B27-47A2-93A8-AA7F0249167F}" destId="{45295FEF-34B7-47B0-80DB-E881F25871A9}" srcOrd="1" destOrd="0" presId="urn:microsoft.com/office/officeart/2005/8/layout/pyramid1"/>
    <dgm:cxn modelId="{8C832AED-0FDB-40CA-9B4E-8C02CD2D33C4}" type="presParOf" srcId="{45295FEF-34B7-47B0-80DB-E881F25871A9}" destId="{3CE8FECB-ADC6-4195-8C29-ECF1EEE9F8FA}" srcOrd="0" destOrd="0" presId="urn:microsoft.com/office/officeart/2005/8/layout/pyramid1"/>
    <dgm:cxn modelId="{ACBFE7D8-DD9F-41BE-A1DD-16390180B717}" type="presParOf" srcId="{45295FEF-34B7-47B0-80DB-E881F25871A9}" destId="{DC549F7C-7B63-4EBA-944C-0C5CAC570546}" srcOrd="1" destOrd="0" presId="urn:microsoft.com/office/officeart/2005/8/layout/pyramid1"/>
    <dgm:cxn modelId="{2EDC6386-FD2E-4944-AD02-6C33BADDF850}" type="presParOf" srcId="{6346E340-6B27-47A2-93A8-AA7F0249167F}" destId="{BF7100C5-692A-476D-9242-E6DE2BFA407E}" srcOrd="2" destOrd="0" presId="urn:microsoft.com/office/officeart/2005/8/layout/pyramid1"/>
    <dgm:cxn modelId="{9F690A36-CAD6-4D83-A70F-6D713D279C68}" type="presParOf" srcId="{BF7100C5-692A-476D-9242-E6DE2BFA407E}" destId="{753AA43A-5097-42D8-A3EF-20B11215D8F3}" srcOrd="0" destOrd="0" presId="urn:microsoft.com/office/officeart/2005/8/layout/pyramid1"/>
    <dgm:cxn modelId="{5F0851C6-5FFF-49BF-8B49-C965411D433D}" type="presParOf" srcId="{BF7100C5-692A-476D-9242-E6DE2BFA407E}" destId="{7E617F38-6BB2-4E03-8198-FF7E7F898924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bg1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endParaRPr lang="en-JM" sz="14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algn="ctr"/>
          <a:endParaRPr lang="en-JM" sz="14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accent6">
            <a:lumMod val="75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85631E1F-364A-4A2A-9989-E896E5049557}">
      <dgm:prSet phldrT="[Text]" custT="1"/>
      <dgm:spPr>
        <a:solidFill>
          <a:schemeClr val="bg1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EBE3CA2F-C22D-4DAD-BBB2-CC29F3FBCF68}" type="par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DC75A793-C6A2-4960-947A-450C2653BBC6}" type="sib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3" custScaleX="98552" custScaleY="139063">
        <dgm:presLayoutVars>
          <dgm:chMax val="1"/>
          <dgm:bulletEnabled val="1"/>
        </dgm:presLayoutVars>
      </dgm:prSet>
      <dgm:spPr/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5295FEF-34B7-47B0-80DB-E881F25871A9}" type="pres">
      <dgm:prSet presAssocID="{85631E1F-364A-4A2A-9989-E896E5049557}" presName="Name8" presStyleCnt="0"/>
      <dgm:spPr/>
    </dgm:pt>
    <dgm:pt modelId="{3CE8FECB-ADC6-4195-8C29-ECF1EEE9F8FA}" type="pres">
      <dgm:prSet presAssocID="{85631E1F-364A-4A2A-9989-E896E5049557}" presName="level" presStyleLbl="node1" presStyleIdx="1" presStyleCnt="3">
        <dgm:presLayoutVars>
          <dgm:chMax val="1"/>
          <dgm:bulletEnabled val="1"/>
        </dgm:presLayoutVars>
      </dgm:prSet>
      <dgm:spPr/>
    </dgm:pt>
    <dgm:pt modelId="{DC549F7C-7B63-4EBA-944C-0C5CAC570546}" type="pres">
      <dgm:prSet presAssocID="{85631E1F-364A-4A2A-9989-E896E504955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570C11-0AAF-4105-B53C-59BDB2A1EB11}" type="presOf" srcId="{28FD3D57-F3BB-4E5E-B091-1500A3C92E81}" destId="{6346E340-6B27-47A2-93A8-AA7F0249167F}" srcOrd="0" destOrd="0" presId="urn:microsoft.com/office/officeart/2005/8/layout/pyramid1"/>
    <dgm:cxn modelId="{66D00D19-FA9D-4051-B6B5-B80F0AC47E4A}" type="presOf" srcId="{85631E1F-364A-4A2A-9989-E896E5049557}" destId="{DC549F7C-7B63-4EBA-944C-0C5CAC570546}" srcOrd="1" destOrd="0" presId="urn:microsoft.com/office/officeart/2005/8/layout/pyramid1"/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F2629F3A-4FE3-4B3E-B83D-0555BE7C8FBD}" type="presOf" srcId="{85631E1F-364A-4A2A-9989-E896E5049557}" destId="{3CE8FECB-ADC6-4195-8C29-ECF1EEE9F8FA}" srcOrd="0" destOrd="0" presId="urn:microsoft.com/office/officeart/2005/8/layout/pyramid1"/>
    <dgm:cxn modelId="{8FDB5E6D-661C-41AC-9FA0-91D3F8FFD6D9}" type="presOf" srcId="{9D67B1F7-C4FF-4E1E-94F4-69209A4E7C47}" destId="{7E617F38-6BB2-4E03-8198-FF7E7F898924}" srcOrd="1" destOrd="0" presId="urn:microsoft.com/office/officeart/2005/8/layout/pyramid1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A88E4273-F7D4-48AF-943F-7FA4DF9C2606}" type="presOf" srcId="{E924DC90-2427-4BE5-A522-6ACD4563EB45}" destId="{A8AE7F33-3372-4D78-96A6-FD2B204E9D9D}" srcOrd="1" destOrd="0" presId="urn:microsoft.com/office/officeart/2005/8/layout/pyramid1"/>
    <dgm:cxn modelId="{723E9675-955D-4A18-A032-DE43ECB85624}" type="presOf" srcId="{E924DC90-2427-4BE5-A522-6ACD4563EB45}" destId="{864F954D-81D4-4546-B08E-448FBA7A18FE}" srcOrd="0" destOrd="0" presId="urn:microsoft.com/office/officeart/2005/8/layout/pyramid1"/>
    <dgm:cxn modelId="{689B59B0-BF9D-489D-8A96-D6B2CF499ABF}" srcId="{28FD3D57-F3BB-4E5E-B091-1500A3C92E81}" destId="{85631E1F-364A-4A2A-9989-E896E5049557}" srcOrd="1" destOrd="0" parTransId="{EBE3CA2F-C22D-4DAD-BBB2-CC29F3FBCF68}" sibTransId="{DC75A793-C6A2-4960-947A-450C2653BBC6}"/>
    <dgm:cxn modelId="{739B5CEA-1932-4053-852F-247E63691C79}" type="presOf" srcId="{9D67B1F7-C4FF-4E1E-94F4-69209A4E7C47}" destId="{753AA43A-5097-42D8-A3EF-20B11215D8F3}" srcOrd="0" destOrd="0" presId="urn:microsoft.com/office/officeart/2005/8/layout/pyramid1"/>
    <dgm:cxn modelId="{724B3B8E-5A8F-455C-8CB0-246FA07650C9}" type="presParOf" srcId="{6346E340-6B27-47A2-93A8-AA7F0249167F}" destId="{8351BCDF-D287-464A-AB10-4261CFFC4E79}" srcOrd="0" destOrd="0" presId="urn:microsoft.com/office/officeart/2005/8/layout/pyramid1"/>
    <dgm:cxn modelId="{B83998B2-F33F-4A19-AA8B-C12ABE92F459}" type="presParOf" srcId="{8351BCDF-D287-464A-AB10-4261CFFC4E79}" destId="{864F954D-81D4-4546-B08E-448FBA7A18FE}" srcOrd="0" destOrd="0" presId="urn:microsoft.com/office/officeart/2005/8/layout/pyramid1"/>
    <dgm:cxn modelId="{FF697D92-14FA-49DE-854A-3B45160627C8}" type="presParOf" srcId="{8351BCDF-D287-464A-AB10-4261CFFC4E79}" destId="{A8AE7F33-3372-4D78-96A6-FD2B204E9D9D}" srcOrd="1" destOrd="0" presId="urn:microsoft.com/office/officeart/2005/8/layout/pyramid1"/>
    <dgm:cxn modelId="{6D9A8C80-BA20-44C0-99AE-EE8926DED6ED}" type="presParOf" srcId="{6346E340-6B27-47A2-93A8-AA7F0249167F}" destId="{45295FEF-34B7-47B0-80DB-E881F25871A9}" srcOrd="1" destOrd="0" presId="urn:microsoft.com/office/officeart/2005/8/layout/pyramid1"/>
    <dgm:cxn modelId="{8C832AED-0FDB-40CA-9B4E-8C02CD2D33C4}" type="presParOf" srcId="{45295FEF-34B7-47B0-80DB-E881F25871A9}" destId="{3CE8FECB-ADC6-4195-8C29-ECF1EEE9F8FA}" srcOrd="0" destOrd="0" presId="urn:microsoft.com/office/officeart/2005/8/layout/pyramid1"/>
    <dgm:cxn modelId="{ACBFE7D8-DD9F-41BE-A1DD-16390180B717}" type="presParOf" srcId="{45295FEF-34B7-47B0-80DB-E881F25871A9}" destId="{DC549F7C-7B63-4EBA-944C-0C5CAC570546}" srcOrd="1" destOrd="0" presId="urn:microsoft.com/office/officeart/2005/8/layout/pyramid1"/>
    <dgm:cxn modelId="{2EDC6386-FD2E-4944-AD02-6C33BADDF850}" type="presParOf" srcId="{6346E340-6B27-47A2-93A8-AA7F0249167F}" destId="{BF7100C5-692A-476D-9242-E6DE2BFA407E}" srcOrd="2" destOrd="0" presId="urn:microsoft.com/office/officeart/2005/8/layout/pyramid1"/>
    <dgm:cxn modelId="{9F690A36-CAD6-4D83-A70F-6D713D279C68}" type="presParOf" srcId="{BF7100C5-692A-476D-9242-E6DE2BFA407E}" destId="{753AA43A-5097-42D8-A3EF-20B11215D8F3}" srcOrd="0" destOrd="0" presId="urn:microsoft.com/office/officeart/2005/8/layout/pyramid1"/>
    <dgm:cxn modelId="{5F0851C6-5FFF-49BF-8B49-C965411D433D}" type="presParOf" srcId="{BF7100C5-692A-476D-9242-E6DE2BFA407E}" destId="{7E617F38-6BB2-4E03-8198-FF7E7F898924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954D-81D4-4546-B08E-448FBA7A18FE}">
      <dsp:nvSpPr>
        <dsp:cNvPr id="0" name=""/>
        <dsp:cNvSpPr/>
      </dsp:nvSpPr>
      <dsp:spPr>
        <a:xfrm>
          <a:off x="1329972" y="0"/>
          <a:ext cx="1804550" cy="1442674"/>
        </a:xfrm>
        <a:prstGeom prst="trapezoid">
          <a:avLst>
            <a:gd name="adj" fmla="val 63461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4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JM" sz="14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Black box</a:t>
          </a:r>
        </a:p>
      </dsp:txBody>
      <dsp:txXfrm>
        <a:off x="1329972" y="0"/>
        <a:ext cx="1804550" cy="1442674"/>
      </dsp:txXfrm>
    </dsp:sp>
    <dsp:sp modelId="{3CE8FECB-ADC6-4195-8C29-ECF1EEE9F8FA}">
      <dsp:nvSpPr>
        <dsp:cNvPr id="0" name=""/>
        <dsp:cNvSpPr/>
      </dsp:nvSpPr>
      <dsp:spPr>
        <a:xfrm>
          <a:off x="658357" y="1442674"/>
          <a:ext cx="3147780" cy="1037424"/>
        </a:xfrm>
        <a:prstGeom prst="trapezoid">
          <a:avLst>
            <a:gd name="adj" fmla="val 63461"/>
          </a:avLst>
        </a:prstGeom>
        <a:solidFill>
          <a:srgbClr val="61ABB1"/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Sottosistemi</a:t>
          </a: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209219" y="1442674"/>
        <a:ext cx="2046057" cy="1037424"/>
      </dsp:txXfrm>
    </dsp:sp>
    <dsp:sp modelId="{753AA43A-5097-42D8-A3EF-20B11215D8F3}">
      <dsp:nvSpPr>
        <dsp:cNvPr id="0" name=""/>
        <dsp:cNvSpPr/>
      </dsp:nvSpPr>
      <dsp:spPr>
        <a:xfrm>
          <a:off x="0" y="2480099"/>
          <a:ext cx="4464496" cy="1037424"/>
        </a:xfrm>
        <a:prstGeom prst="trapezoid">
          <a:avLst>
            <a:gd name="adj" fmla="val 63461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Moduli</a:t>
          </a: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781286" y="2480099"/>
        <a:ext cx="2901922" cy="1037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954D-81D4-4546-B08E-448FBA7A18FE}">
      <dsp:nvSpPr>
        <dsp:cNvPr id="0" name=""/>
        <dsp:cNvSpPr/>
      </dsp:nvSpPr>
      <dsp:spPr>
        <a:xfrm>
          <a:off x="322947" y="0"/>
          <a:ext cx="438186" cy="428003"/>
        </a:xfrm>
        <a:prstGeom prst="trapezoid">
          <a:avLst>
            <a:gd name="adj" fmla="val 51942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4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4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2947" y="0"/>
        <a:ext cx="438186" cy="428003"/>
      </dsp:txXfrm>
    </dsp:sp>
    <dsp:sp modelId="{3CE8FECB-ADC6-4195-8C29-ECF1EEE9F8FA}">
      <dsp:nvSpPr>
        <dsp:cNvPr id="0" name=""/>
        <dsp:cNvSpPr/>
      </dsp:nvSpPr>
      <dsp:spPr>
        <a:xfrm>
          <a:off x="159864" y="428003"/>
          <a:ext cx="764353" cy="307777"/>
        </a:xfrm>
        <a:prstGeom prst="trapezoid">
          <a:avLst>
            <a:gd name="adj" fmla="val 51942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93626" y="428003"/>
        <a:ext cx="496829" cy="307777"/>
      </dsp:txXfrm>
    </dsp:sp>
    <dsp:sp modelId="{753AA43A-5097-42D8-A3EF-20B11215D8F3}">
      <dsp:nvSpPr>
        <dsp:cNvPr id="0" name=""/>
        <dsp:cNvSpPr/>
      </dsp:nvSpPr>
      <dsp:spPr>
        <a:xfrm>
          <a:off x="0" y="735780"/>
          <a:ext cx="1084081" cy="307777"/>
        </a:xfrm>
        <a:prstGeom prst="trapezoid">
          <a:avLst>
            <a:gd name="adj" fmla="val 51942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89714" y="735780"/>
        <a:ext cx="704653" cy="307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954D-81D4-4546-B08E-448FBA7A18FE}">
      <dsp:nvSpPr>
        <dsp:cNvPr id="0" name=""/>
        <dsp:cNvSpPr/>
      </dsp:nvSpPr>
      <dsp:spPr>
        <a:xfrm>
          <a:off x="322947" y="0"/>
          <a:ext cx="438186" cy="428003"/>
        </a:xfrm>
        <a:prstGeom prst="trapezoid">
          <a:avLst>
            <a:gd name="adj" fmla="val 51942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4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4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2947" y="0"/>
        <a:ext cx="438186" cy="428003"/>
      </dsp:txXfrm>
    </dsp:sp>
    <dsp:sp modelId="{3CE8FECB-ADC6-4195-8C29-ECF1EEE9F8FA}">
      <dsp:nvSpPr>
        <dsp:cNvPr id="0" name=""/>
        <dsp:cNvSpPr/>
      </dsp:nvSpPr>
      <dsp:spPr>
        <a:xfrm>
          <a:off x="159864" y="428003"/>
          <a:ext cx="764353" cy="307777"/>
        </a:xfrm>
        <a:prstGeom prst="trapezoid">
          <a:avLst>
            <a:gd name="adj" fmla="val 51942"/>
          </a:avLst>
        </a:prstGeom>
        <a:solidFill>
          <a:srgbClr val="61ABB1"/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93626" y="428003"/>
        <a:ext cx="496829" cy="307777"/>
      </dsp:txXfrm>
    </dsp:sp>
    <dsp:sp modelId="{753AA43A-5097-42D8-A3EF-20B11215D8F3}">
      <dsp:nvSpPr>
        <dsp:cNvPr id="0" name=""/>
        <dsp:cNvSpPr/>
      </dsp:nvSpPr>
      <dsp:spPr>
        <a:xfrm>
          <a:off x="0" y="735780"/>
          <a:ext cx="1084081" cy="307777"/>
        </a:xfrm>
        <a:prstGeom prst="trapezoid">
          <a:avLst>
            <a:gd name="adj" fmla="val 51942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89714" y="735780"/>
        <a:ext cx="704653" cy="3077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954D-81D4-4546-B08E-448FBA7A18FE}">
      <dsp:nvSpPr>
        <dsp:cNvPr id="0" name=""/>
        <dsp:cNvSpPr/>
      </dsp:nvSpPr>
      <dsp:spPr>
        <a:xfrm>
          <a:off x="322947" y="0"/>
          <a:ext cx="438186" cy="428003"/>
        </a:xfrm>
        <a:prstGeom prst="trapezoid">
          <a:avLst>
            <a:gd name="adj" fmla="val 51942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4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4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2947" y="0"/>
        <a:ext cx="438186" cy="428003"/>
      </dsp:txXfrm>
    </dsp:sp>
    <dsp:sp modelId="{3CE8FECB-ADC6-4195-8C29-ECF1EEE9F8FA}">
      <dsp:nvSpPr>
        <dsp:cNvPr id="0" name=""/>
        <dsp:cNvSpPr/>
      </dsp:nvSpPr>
      <dsp:spPr>
        <a:xfrm>
          <a:off x="159864" y="428003"/>
          <a:ext cx="764353" cy="307777"/>
        </a:xfrm>
        <a:prstGeom prst="trapezoid">
          <a:avLst>
            <a:gd name="adj" fmla="val 51942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93626" y="428003"/>
        <a:ext cx="496829" cy="307777"/>
      </dsp:txXfrm>
    </dsp:sp>
    <dsp:sp modelId="{753AA43A-5097-42D8-A3EF-20B11215D8F3}">
      <dsp:nvSpPr>
        <dsp:cNvPr id="0" name=""/>
        <dsp:cNvSpPr/>
      </dsp:nvSpPr>
      <dsp:spPr>
        <a:xfrm>
          <a:off x="0" y="735780"/>
          <a:ext cx="1084081" cy="307777"/>
        </a:xfrm>
        <a:prstGeom prst="trapezoid">
          <a:avLst>
            <a:gd name="adj" fmla="val 51942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89714" y="735780"/>
        <a:ext cx="704653" cy="307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D1B67-3696-43CD-AE25-C5978E772F4B}" type="datetimeFigureOut">
              <a:rPr lang="it-IT" smtClean="0"/>
              <a:t>12/07/2018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F8BF1-BBA4-4A34-981F-BF5B3109A23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889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290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39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è bene specificare che si utilizzerà il termine modulo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 riferirsi sia a componenti hardware che software. Questo abuso di notazione ci permette di mostrare con un unico livello d’astrazione tutti i moduli progettati 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realizzati al fine di stimare gli angoli assunti dall’esploratore lungo il tragitto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6060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Matlab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l’elaboratore non sono adatti alla realizzazione di un sistema IPS real-time.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utilizzati al solo fine di comparare Sensor fusion implementato e altre analisi.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fasi successive dello sviluppo di questo sistema individuazione dell’implementazione ottima a partire dai risultati ottenuti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7585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3181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All’interno del micro si utilizza una libreria </a:t>
            </a:r>
            <a:r>
              <a:rPr lang="it-IT" dirty="0" err="1"/>
              <a:t>motionFx</a:t>
            </a:r>
            <a:r>
              <a:rPr lang="it-IT" dirty="0"/>
              <a:t> sviluppata  da STM, sull’elaboratore si è implementato un filtro di </a:t>
            </a:r>
            <a:r>
              <a:rPr lang="it-IT" dirty="0" err="1"/>
              <a:t>kalman</a:t>
            </a:r>
            <a:r>
              <a:rPr lang="it-IT" dirty="0"/>
              <a:t> a due stadi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Utilizzabile a 6dof o 9dof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12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374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 stimare TRX 8bit si è programmato il microcontrollore in modo tale da leggere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1000 volte un registro da 8 bit e misurare quindi il tempo trascorso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418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 stimare il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goodput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 `e programmato il microcontrollore in modo da inviare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1000 volte un pacchetto contente un id (univoco e incrementale)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356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5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lavoro di questa tesi è consistito nello sviluppo di una parte di questo complesso sistema necessaria per </a:t>
            </a:r>
            <a:r>
              <a:rPr lang="it-IT" dirty="0" err="1"/>
              <a:t>georeferenziare</a:t>
            </a:r>
            <a:r>
              <a:rPr lang="it-IT" dirty="0"/>
              <a:t> i nodi della rete. Come vedremo tra poco.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64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6541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causa dei processi di lavorazione e degli stress meccanici subiti, i sensori MEMS soffrono del fenomeno dello zero-rate. Ovvero la deviazione dei dati</a:t>
            </a:r>
          </a:p>
          <a:p>
            <a:r>
              <a:rPr lang="it-IT" dirty="0"/>
              <a:t>In output quando il sensore non subisce forze esterne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3860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 stimare lo zero-g offset si è posto immobile l’IMU e si sono raccolti i dati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letti dall’accelerometro per un totale di due minuti. Tale procedura `e stata ripetuta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 volte ponendo ogni volta l’IMU parallelo rispetto ad un’asse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384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7459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9309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000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325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 stimare lo zero-rate offset si è posto ancora una volta immobile l’IMU e si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sono raccolti i dati letti dal giroscopio per un totale di due minuti.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4690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i seguenti risultati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6398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l’uso dei dati grezzi deve essere preceduto da un’attività di compensazione di tali offset. Compensazione che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trasforma in un vero e proprio lavoro di caratterizzazione 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modellizzazione dell’errore all’interno dell’algoritmo di elaborazione.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3096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riferimento allo scenario applicativo precedentemente mostrato, si consideri l’operatore allo step 2. </a:t>
            </a:r>
          </a:p>
          <a:p>
            <a:r>
              <a:rPr lang="it-IT" dirty="0"/>
              <a:t>Il secondo nodo deve essere georeferenziato rispetto al primo che costituisce l’origine del sistema di riferimento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437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prova 5-stop5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03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3609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4210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81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379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seguito dell’analisi qualitativa l’azienda presso la quale è stata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svolta questa tesi ha ritenuto il lavoro fatto più che soddisfacente riconoscendo di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 acquisito tramite esso un sistema in grado di stimare l’assetto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 un margine di errore non significativo ai fini dell’applicazione e di aver contribuito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 arricchire il know-how aziendale riguardante la stima dell’assetto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3849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Esistono infiniti punti lungo la circonferenza con centro nel primo nodo e distanza d. </a:t>
            </a:r>
          </a:p>
          <a:p>
            <a:r>
              <a:rPr lang="it-IT" dirty="0"/>
              <a:t>Blu e verde ambiguità accettabile, giallo no.</a:t>
            </a:r>
          </a:p>
          <a:p>
            <a:r>
              <a:rPr lang="it-IT" dirty="0"/>
              <a:t>Si necessita anche l’angolo tra i due nodi.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374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490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932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475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693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F8BF1-BBA4-4A34-981F-BF5B3109A23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97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7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5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9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2"/>
            <a:ext cx="6438183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9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7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9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91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2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7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1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5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80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anchor="ctr"/>
          <a:lstStyle>
            <a:lvl1pPr marL="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211710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7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7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8.png"/><Relationship Id="rId9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7.jp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9.png"/><Relationship Id="rId9" Type="http://schemas.microsoft.com/office/2007/relationships/diagramDrawing" Target="../diagrams/drawin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egnaposto testo 25">
            <a:extLst>
              <a:ext uri="{FF2B5EF4-FFF2-40B4-BE49-F238E27FC236}">
                <a16:creationId xmlns:a16="http://schemas.microsoft.com/office/drawing/2014/main" id="{38CAC976-4A7F-4761-A8A6-7E665816609B}"/>
              </a:ext>
            </a:extLst>
          </p:cNvPr>
          <p:cNvSpPr txBox="1">
            <a:spLocks/>
          </p:cNvSpPr>
          <p:nvPr/>
        </p:nvSpPr>
        <p:spPr>
          <a:xfrm>
            <a:off x="1619672" y="136331"/>
            <a:ext cx="7272808" cy="78708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Sviluppo di un sistema di stima dell’assetto </a:t>
            </a:r>
          </a:p>
          <a:p>
            <a:pPr marL="0" indent="0" algn="ctr">
              <a:buNone/>
            </a:pPr>
            <a:r>
              <a:rPr lang="it-IT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 </a:t>
            </a:r>
            <a:r>
              <a:rPr lang="en-GB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un’applicazione</a:t>
            </a:r>
            <a:r>
              <a:rPr lang="en-GB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di </a:t>
            </a:r>
            <a:r>
              <a:rPr lang="en-GB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localizzazione</a:t>
            </a:r>
            <a:r>
              <a:rPr lang="en-GB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indoor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7C5E2237-2668-46D1-AF48-A7B11E4226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20"/>
          <a:stretch/>
        </p:blipFill>
        <p:spPr>
          <a:xfrm>
            <a:off x="8275476" y="131461"/>
            <a:ext cx="794571" cy="783925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B2E5BEB1-8FB1-4B55-911C-98D9B2C4F6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07" y="72163"/>
            <a:ext cx="825128" cy="915411"/>
          </a:xfrm>
          <a:prstGeom prst="rect">
            <a:avLst/>
          </a:prstGeom>
        </p:spPr>
      </p:pic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08F0408E-DF63-47A9-A91F-16A9EABCFCB0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854669" y="987574"/>
            <a:ext cx="6821787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0B075298-20D0-4E9A-B15E-5B0CCD1BAC7C}"/>
              </a:ext>
            </a:extLst>
          </p:cNvPr>
          <p:cNvSpPr txBox="1">
            <a:spLocks/>
          </p:cNvSpPr>
          <p:nvPr/>
        </p:nvSpPr>
        <p:spPr>
          <a:xfrm>
            <a:off x="2483770" y="1347614"/>
            <a:ext cx="5976663" cy="32403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candidato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			         	     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matricola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Fabio Di Sabatino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	</a:t>
            </a: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246526</a:t>
            </a:r>
          </a:p>
          <a:p>
            <a:pPr marL="0" indent="0">
              <a:buNone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relatore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					     co-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relatori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Luigi Pomante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Giacomo Valente</a:t>
            </a:r>
          </a:p>
          <a:p>
            <a:pPr marL="0" indent="0">
              <a:buNone/>
            </a:pP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		Marco Santic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        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anno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accademico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2017/2018</a:t>
            </a:r>
          </a:p>
        </p:txBody>
      </p:sp>
    </p:spTree>
    <p:extLst>
      <p:ext uri="{BB962C8B-B14F-4D97-AF65-F5344CB8AC3E}">
        <p14:creationId xmlns:p14="http://schemas.microsoft.com/office/powerpoint/2010/main" val="787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02A4CB88-38EA-4C8C-BE50-4BAD13A261B1}"/>
              </a:ext>
            </a:extLst>
          </p:cNvPr>
          <p:cNvSpPr txBox="1"/>
          <p:nvPr/>
        </p:nvSpPr>
        <p:spPr>
          <a:xfrm>
            <a:off x="6386664" y="1720387"/>
            <a:ext cx="1924341" cy="112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C66D333-8F5F-43F4-8B0B-5F7CB584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7" y="1"/>
            <a:ext cx="3148560" cy="5143500"/>
          </a:xfrm>
          <a:prstGeom prst="rect">
            <a:avLst/>
          </a:prstGeom>
          <a:gradFill>
            <a:gsLst>
              <a:gs pos="66000">
                <a:schemeClr val="accent5">
                  <a:lumMod val="75000"/>
                </a:schemeClr>
              </a:gs>
              <a:gs pos="36000">
                <a:srgbClr val="26858C"/>
              </a:gs>
              <a:gs pos="100000">
                <a:schemeClr val="accent5">
                  <a:lumMod val="75000"/>
                </a:schemeClr>
              </a:gs>
            </a:gsLst>
            <a:lin ang="0" scaled="0"/>
          </a:gradFill>
          <a:effectLst>
            <a:outerShdw dist="50800" dir="10440000" sx="113000" sy="113000" algn="ctr" rotWithShape="0">
              <a:srgbClr val="000000">
                <a:alpha val="0"/>
              </a:srgbClr>
            </a:outerShdw>
          </a:effectLst>
        </p:spPr>
      </p:pic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9733264-82A3-44AE-A0C4-115BAA835522}"/>
              </a:ext>
            </a:extLst>
          </p:cNvPr>
          <p:cNvSpPr txBox="1">
            <a:spLocks/>
          </p:cNvSpPr>
          <p:nvPr/>
        </p:nvSpPr>
        <p:spPr>
          <a:xfrm>
            <a:off x="-4507" y="195486"/>
            <a:ext cx="2996219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Soluzione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(1)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3EC17DAC-C199-45FD-A032-F66F54317DE4}"/>
              </a:ext>
            </a:extLst>
          </p:cNvPr>
          <p:cNvSpPr txBox="1"/>
          <p:nvPr/>
        </p:nvSpPr>
        <p:spPr>
          <a:xfrm>
            <a:off x="147939" y="1232378"/>
            <a:ext cx="284380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soluzione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ideata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consiste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nel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campionare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con un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certo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intervallo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angoli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assunti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dall’operatore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lungo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traggito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la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distanza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dal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partenza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fissare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una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serie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punti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nel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sistema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riferimento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A9BE30-D175-4716-9C6E-67094A81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77" y="915566"/>
            <a:ext cx="5103973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88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02A4CB88-38EA-4C8C-BE50-4BAD13A261B1}"/>
              </a:ext>
            </a:extLst>
          </p:cNvPr>
          <p:cNvSpPr txBox="1"/>
          <p:nvPr/>
        </p:nvSpPr>
        <p:spPr>
          <a:xfrm>
            <a:off x="6386664" y="1720387"/>
            <a:ext cx="1924341" cy="112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C66D333-8F5F-43F4-8B0B-5F7CB584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7" y="1"/>
            <a:ext cx="3148560" cy="5143500"/>
          </a:xfrm>
          <a:prstGeom prst="rect">
            <a:avLst/>
          </a:prstGeom>
          <a:gradFill>
            <a:gsLst>
              <a:gs pos="66000">
                <a:schemeClr val="accent5">
                  <a:lumMod val="75000"/>
                </a:schemeClr>
              </a:gs>
              <a:gs pos="36000">
                <a:srgbClr val="26858C"/>
              </a:gs>
              <a:gs pos="100000">
                <a:schemeClr val="accent5">
                  <a:lumMod val="75000"/>
                </a:schemeClr>
              </a:gs>
            </a:gsLst>
            <a:lin ang="0" scaled="0"/>
          </a:gradFill>
          <a:effectLst>
            <a:outerShdw dist="50800" dir="10440000" sx="113000" sy="113000" algn="ctr" rotWithShape="0">
              <a:srgbClr val="000000">
                <a:alpha val="0"/>
              </a:srgbClr>
            </a:outerShdw>
          </a:effectLst>
        </p:spPr>
      </p:pic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9733264-82A3-44AE-A0C4-115BAA835522}"/>
              </a:ext>
            </a:extLst>
          </p:cNvPr>
          <p:cNvSpPr txBox="1">
            <a:spLocks/>
          </p:cNvSpPr>
          <p:nvPr/>
        </p:nvSpPr>
        <p:spPr>
          <a:xfrm>
            <a:off x="-4507" y="195486"/>
            <a:ext cx="2996219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Soluzione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(2)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3EC17DAC-C199-45FD-A032-F66F54317DE4}"/>
              </a:ext>
            </a:extLst>
          </p:cNvPr>
          <p:cNvSpPr txBox="1"/>
          <p:nvPr/>
        </p:nvSpPr>
        <p:spPr>
          <a:xfrm>
            <a:off x="147939" y="1047713"/>
            <a:ext cx="284380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angoli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singoli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step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possono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essere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ricavati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stimando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l’assetto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dell’operatore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attraverso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algoritmo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sensor fusion, a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partire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grezzi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ottenuti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Giroscopio</a:t>
            </a:r>
            <a:endParaRPr lang="en-GB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Accelerometro</a:t>
            </a:r>
            <a:endParaRPr lang="en-GB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Magnetometro</a:t>
            </a:r>
            <a:endParaRPr lang="en-GB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0BEB4AD-1B78-4235-8ED2-F469A36316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701338"/>
            <a:ext cx="5566440" cy="15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02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02A4CB88-38EA-4C8C-BE50-4BAD13A261B1}"/>
              </a:ext>
            </a:extLst>
          </p:cNvPr>
          <p:cNvSpPr txBox="1"/>
          <p:nvPr/>
        </p:nvSpPr>
        <p:spPr>
          <a:xfrm>
            <a:off x="6386664" y="1720387"/>
            <a:ext cx="1924341" cy="112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C66D333-8F5F-43F4-8B0B-5F7CB584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7" y="1"/>
            <a:ext cx="3148560" cy="5143500"/>
          </a:xfrm>
          <a:prstGeom prst="rect">
            <a:avLst/>
          </a:prstGeom>
          <a:gradFill>
            <a:gsLst>
              <a:gs pos="66000">
                <a:schemeClr val="accent5">
                  <a:lumMod val="75000"/>
                </a:schemeClr>
              </a:gs>
              <a:gs pos="36000">
                <a:srgbClr val="26858C"/>
              </a:gs>
              <a:gs pos="100000">
                <a:schemeClr val="accent5">
                  <a:lumMod val="75000"/>
                </a:schemeClr>
              </a:gs>
            </a:gsLst>
            <a:lin ang="0" scaled="0"/>
          </a:gradFill>
          <a:effectLst>
            <a:outerShdw dist="50800" dir="10440000" sx="113000" sy="113000" algn="ctr" rotWithShape="0">
              <a:srgbClr val="000000">
                <a:alpha val="0"/>
              </a:srgbClr>
            </a:outerShdw>
          </a:effectLst>
        </p:spPr>
      </p:pic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9733264-82A3-44AE-A0C4-115BAA835522}"/>
              </a:ext>
            </a:extLst>
          </p:cNvPr>
          <p:cNvSpPr txBox="1">
            <a:spLocks/>
          </p:cNvSpPr>
          <p:nvPr/>
        </p:nvSpPr>
        <p:spPr>
          <a:xfrm>
            <a:off x="-4507" y="195486"/>
            <a:ext cx="2996219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Soluzione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(3)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3EC17DAC-C199-45FD-A032-F66F54317DE4}"/>
              </a:ext>
            </a:extLst>
          </p:cNvPr>
          <p:cNvSpPr txBox="1"/>
          <p:nvPr/>
        </p:nvSpPr>
        <p:spPr>
          <a:xfrm>
            <a:off x="147939" y="1232378"/>
            <a:ext cx="284380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Quindi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partire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punti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può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determinare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segmento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congiunge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nuovo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precedente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e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quindi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angolo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attraverso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algoritmo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interpolazione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A9BE30-D175-4716-9C6E-67094A81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59" y="934818"/>
            <a:ext cx="5103971" cy="33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6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7E8CDCED-0C0C-4D45-997D-BBF9CBA58E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" b="15122"/>
          <a:stretch/>
        </p:blipFill>
        <p:spPr>
          <a:xfrm rot="5400000">
            <a:off x="5006329" y="1005832"/>
            <a:ext cx="5143499" cy="3131840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E3C1A927-321C-46BE-80E0-975D07F4AFC7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Descrizione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del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lavoro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(1)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17E3C474-148C-4515-AC22-30A8E6FEFF27}"/>
              </a:ext>
            </a:extLst>
          </p:cNvPr>
          <p:cNvSpPr txBox="1"/>
          <p:nvPr/>
        </p:nvSpPr>
        <p:spPr>
          <a:xfrm>
            <a:off x="6444208" y="1419622"/>
            <a:ext cx="28438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Approccio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top-down per la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progettazione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la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realizzazione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sistema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9" name="SmartArt Placeholder 13">
            <a:extLst>
              <a:ext uri="{FF2B5EF4-FFF2-40B4-BE49-F238E27FC236}">
                <a16:creationId xmlns:a16="http://schemas.microsoft.com/office/drawing/2014/main" id="{BD2AE8DB-6622-4882-ACC3-A3E62EC013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727200"/>
              </p:ext>
            </p:extLst>
          </p:nvPr>
        </p:nvGraphicFramePr>
        <p:xfrm>
          <a:off x="251520" y="771550"/>
          <a:ext cx="4464496" cy="351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0" name="Group 14">
            <a:extLst>
              <a:ext uri="{FF2B5EF4-FFF2-40B4-BE49-F238E27FC236}">
                <a16:creationId xmlns:a16="http://schemas.microsoft.com/office/drawing/2014/main" id="{CF498E53-06B8-401D-AEDE-190867B64DF9}"/>
              </a:ext>
            </a:extLst>
          </p:cNvPr>
          <p:cNvGrpSpPr/>
          <p:nvPr/>
        </p:nvGrpSpPr>
        <p:grpSpPr>
          <a:xfrm>
            <a:off x="2934242" y="768425"/>
            <a:ext cx="2353209" cy="920102"/>
            <a:chOff x="1472558" y="-72708"/>
            <a:chExt cx="3382401" cy="2272433"/>
          </a:xfrm>
        </p:grpSpPr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A1DF548E-EC61-40DB-9DEF-8CC3B7716B9A}"/>
                </a:ext>
              </a:extLst>
            </p:cNvPr>
            <p:cNvSpPr txBox="1"/>
            <p:nvPr/>
          </p:nvSpPr>
          <p:spPr>
            <a:xfrm>
              <a:off x="2088994" y="-72708"/>
              <a:ext cx="2765965" cy="7601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Livello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astrazione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297DEA4E-7BD3-4C10-87E6-C673050BF4D7}"/>
                </a:ext>
              </a:extLst>
            </p:cNvPr>
            <p:cNvSpPr txBox="1"/>
            <p:nvPr/>
          </p:nvSpPr>
          <p:spPr>
            <a:xfrm>
              <a:off x="1472558" y="1922726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BB919663-61D9-492E-88D8-6530A70F54C1}"/>
              </a:ext>
            </a:extLst>
          </p:cNvPr>
          <p:cNvSpPr/>
          <p:nvPr/>
        </p:nvSpPr>
        <p:spPr>
          <a:xfrm rot="5400000">
            <a:off x="3677940" y="2391931"/>
            <a:ext cx="3517523" cy="298499"/>
          </a:xfrm>
          <a:prstGeom prst="rightArrow">
            <a:avLst/>
          </a:prstGeom>
          <a:gradFill>
            <a:gsLst>
              <a:gs pos="66000">
                <a:schemeClr val="accent5">
                  <a:lumMod val="75000"/>
                </a:schemeClr>
              </a:gs>
              <a:gs pos="36000">
                <a:srgbClr val="26858C"/>
              </a:gs>
              <a:gs pos="100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537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magine 53">
            <a:extLst>
              <a:ext uri="{FF2B5EF4-FFF2-40B4-BE49-F238E27FC236}">
                <a16:creationId xmlns:a16="http://schemas.microsoft.com/office/drawing/2014/main" id="{2C340D5B-4DFF-475B-91D7-2DC4CE9B83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" b="15122"/>
          <a:stretch/>
        </p:blipFill>
        <p:spPr>
          <a:xfrm rot="5400000">
            <a:off x="5006329" y="1005832"/>
            <a:ext cx="5143499" cy="3131840"/>
          </a:xfrm>
          <a:prstGeom prst="rect">
            <a:avLst/>
          </a:prstGeom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02A4CB88-38EA-4C8C-BE50-4BAD13A261B1}"/>
              </a:ext>
            </a:extLst>
          </p:cNvPr>
          <p:cNvSpPr txBox="1"/>
          <p:nvPr/>
        </p:nvSpPr>
        <p:spPr>
          <a:xfrm>
            <a:off x="6386664" y="1720387"/>
            <a:ext cx="1924341" cy="112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A27F84A7-E983-4D5C-A1AB-BACD87E22CA0}"/>
              </a:ext>
            </a:extLst>
          </p:cNvPr>
          <p:cNvSpPr txBox="1"/>
          <p:nvPr/>
        </p:nvSpPr>
        <p:spPr>
          <a:xfrm>
            <a:off x="6386664" y="1499461"/>
            <a:ext cx="28438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Livello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black-box: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Visione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sistema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“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scatola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chiusa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 per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catturare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funzionalità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quindi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requisiti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6" name="SmartArt Placeholder 13">
            <a:extLst>
              <a:ext uri="{FF2B5EF4-FFF2-40B4-BE49-F238E27FC236}">
                <a16:creationId xmlns:a16="http://schemas.microsoft.com/office/drawing/2014/main" id="{B8FB889C-D5D1-4EC4-A8BD-7C55C8C65E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4015791"/>
              </p:ext>
            </p:extLst>
          </p:nvPr>
        </p:nvGraphicFramePr>
        <p:xfrm>
          <a:off x="107504" y="18841"/>
          <a:ext cx="1084082" cy="1043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7" name="Gruppo 46">
            <a:extLst>
              <a:ext uri="{FF2B5EF4-FFF2-40B4-BE49-F238E27FC236}">
                <a16:creationId xmlns:a16="http://schemas.microsoft.com/office/drawing/2014/main" id="{C69A4CDF-F6B8-4C84-986B-F9FFEC9E2038}"/>
              </a:ext>
            </a:extLst>
          </p:cNvPr>
          <p:cNvGrpSpPr/>
          <p:nvPr/>
        </p:nvGrpSpPr>
        <p:grpSpPr>
          <a:xfrm>
            <a:off x="-191504" y="1339126"/>
            <a:ext cx="6112826" cy="3177644"/>
            <a:chOff x="-108520" y="267494"/>
            <a:chExt cx="6112826" cy="3177644"/>
          </a:xfrm>
        </p:grpSpPr>
        <p:pic>
          <p:nvPicPr>
            <p:cNvPr id="48" name="Immagine 47">
              <a:extLst>
                <a:ext uri="{FF2B5EF4-FFF2-40B4-BE49-F238E27FC236}">
                  <a16:creationId xmlns:a16="http://schemas.microsoft.com/office/drawing/2014/main" id="{A6C08F5E-1BAE-462D-B0B7-1C468BEF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520" y="267494"/>
              <a:ext cx="6112826" cy="2802761"/>
            </a:xfrm>
            <a:prstGeom prst="rect">
              <a:avLst/>
            </a:prstGeom>
          </p:spPr>
        </p:pic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1566E3D2-E075-4F80-AC91-23F632A166A3}"/>
                </a:ext>
              </a:extLst>
            </p:cNvPr>
            <p:cNvSpPr txBox="1"/>
            <p:nvPr/>
          </p:nvSpPr>
          <p:spPr>
            <a:xfrm>
              <a:off x="3059832" y="192367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R1</a:t>
              </a: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335B6663-CFE4-44A8-AEE3-174B525352D2}"/>
                </a:ext>
              </a:extLst>
            </p:cNvPr>
            <p:cNvSpPr txBox="1"/>
            <p:nvPr/>
          </p:nvSpPr>
          <p:spPr>
            <a:xfrm>
              <a:off x="4716016" y="47399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R1.1</a:t>
              </a:r>
            </a:p>
          </p:txBody>
        </p: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C443FBA9-2AA1-49CB-BED2-0F9E09A6A2CC}"/>
                </a:ext>
              </a:extLst>
            </p:cNvPr>
            <p:cNvSpPr txBox="1"/>
            <p:nvPr/>
          </p:nvSpPr>
          <p:spPr>
            <a:xfrm>
              <a:off x="4644008" y="307580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R1.2</a:t>
              </a:r>
            </a:p>
          </p:txBody>
        </p:sp>
      </p:grp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166BD529-AE89-4505-ABDC-0314855C7327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Descrizione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del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lavoro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(2)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62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212BDF4D-4384-4BF2-998A-513D55A0C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" b="15122"/>
          <a:stretch/>
        </p:blipFill>
        <p:spPr>
          <a:xfrm rot="5400000">
            <a:off x="5006329" y="1005832"/>
            <a:ext cx="5143499" cy="313184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17E3C474-148C-4515-AC22-30A8E6FEFF27}"/>
              </a:ext>
            </a:extLst>
          </p:cNvPr>
          <p:cNvSpPr txBox="1"/>
          <p:nvPr/>
        </p:nvSpPr>
        <p:spPr>
          <a:xfrm>
            <a:off x="6267237" y="1460620"/>
            <a:ext cx="284380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Livello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Sottosistemi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S1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ha il compito di ricavare gli angoli assunti dall’esploratore lungo il tragitto</a:t>
            </a:r>
            <a:b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it-IT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S2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ha il compito di ricevere i dati da S1 e la distanza dal nodo precedente, elaborarli e infine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georeferenziare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il nuovo nodo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67267CE-7E40-4B68-88C8-E69BD3A181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0" y="1062399"/>
            <a:ext cx="5728499" cy="2507069"/>
          </a:xfrm>
          <a:prstGeom prst="rect">
            <a:avLst/>
          </a:prstGeom>
        </p:spPr>
      </p:pic>
      <p:graphicFrame>
        <p:nvGraphicFramePr>
          <p:cNvPr id="12" name="SmartArt Placeholder 13">
            <a:extLst>
              <a:ext uri="{FF2B5EF4-FFF2-40B4-BE49-F238E27FC236}">
                <a16:creationId xmlns:a16="http://schemas.microsoft.com/office/drawing/2014/main" id="{C40FA3B7-078A-442D-845D-F04191D72F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260582"/>
              </p:ext>
            </p:extLst>
          </p:nvPr>
        </p:nvGraphicFramePr>
        <p:xfrm>
          <a:off x="107504" y="18841"/>
          <a:ext cx="1084082" cy="1043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C466531C-6923-42C8-8CC9-BB5B411EB055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Descrizione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del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lavoro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(2)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6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magine 60">
            <a:extLst>
              <a:ext uri="{FF2B5EF4-FFF2-40B4-BE49-F238E27FC236}">
                <a16:creationId xmlns:a16="http://schemas.microsoft.com/office/drawing/2014/main" id="{2B367D14-B5FC-4068-87B4-D7C2A145D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" b="15122"/>
          <a:stretch/>
        </p:blipFill>
        <p:spPr>
          <a:xfrm rot="5400000">
            <a:off x="5006329" y="1005832"/>
            <a:ext cx="5143499" cy="3131840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267237" y="1460620"/>
            <a:ext cx="284380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Livello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Moduli: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linea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commando Low/High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stabilisce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quale modulo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elaborare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grezzi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al fine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ottenere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dell’assetto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dell’operatore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Due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modalità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operative: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Low Computation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High Computation Mode</a:t>
            </a: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Descrizione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del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lavoro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(3)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38E4A765-BC69-4DEB-9213-3A6E8E0D06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" y="1131590"/>
            <a:ext cx="6028266" cy="3076140"/>
          </a:xfrm>
          <a:prstGeom prst="rect">
            <a:avLst/>
          </a:prstGeom>
        </p:spPr>
      </p:pic>
      <p:graphicFrame>
        <p:nvGraphicFramePr>
          <p:cNvPr id="60" name="SmartArt Placeholder 13">
            <a:extLst>
              <a:ext uri="{FF2B5EF4-FFF2-40B4-BE49-F238E27FC236}">
                <a16:creationId xmlns:a16="http://schemas.microsoft.com/office/drawing/2014/main" id="{C9EAD3EF-FE6E-45A8-8078-DCA9ED2F31F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7504" y="18841"/>
          <a:ext cx="1084082" cy="1043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5831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373C63A-4CFD-4D71-B075-928D514E4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48560" cy="5143500"/>
          </a:xfrm>
          <a:prstGeom prst="rect">
            <a:avLst/>
          </a:prstGeom>
          <a:gradFill>
            <a:gsLst>
              <a:gs pos="66000">
                <a:schemeClr val="accent5">
                  <a:lumMod val="75000"/>
                </a:schemeClr>
              </a:gs>
              <a:gs pos="36000">
                <a:srgbClr val="26858C"/>
              </a:gs>
              <a:gs pos="100000">
                <a:schemeClr val="accent5">
                  <a:lumMod val="75000"/>
                </a:schemeClr>
              </a:gs>
            </a:gsLst>
            <a:lin ang="0" scaled="0"/>
          </a:gradFill>
          <a:effectLst>
            <a:outerShdw dist="50800" dir="10440000" sx="113000" sy="113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220B7B29-940C-43DE-9CA0-F117009E15F8}"/>
              </a:ext>
            </a:extLst>
          </p:cNvPr>
          <p:cNvSpPr txBox="1">
            <a:spLocks/>
          </p:cNvSpPr>
          <p:nvPr/>
        </p:nvSpPr>
        <p:spPr>
          <a:xfrm>
            <a:off x="-36512" y="150070"/>
            <a:ext cx="3312368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Implementazione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(1)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7A151EA-2D07-47F9-88E8-9918B37007E9}"/>
              </a:ext>
            </a:extLst>
          </p:cNvPr>
          <p:cNvSpPr txBox="1"/>
          <p:nvPr/>
        </p:nvSpPr>
        <p:spPr>
          <a:xfrm>
            <a:off x="147939" y="1232378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8DE529-D612-4599-9EDE-2C40EF335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92" y="1123322"/>
            <a:ext cx="6170812" cy="2755955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49E1A8CC-92F9-4628-84CE-DDB561B50256}"/>
              </a:ext>
            </a:extLst>
          </p:cNvPr>
          <p:cNvSpPr txBox="1"/>
          <p:nvPr/>
        </p:nvSpPr>
        <p:spPr>
          <a:xfrm>
            <a:off x="147939" y="1232378"/>
            <a:ext cx="284380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Schema hardware: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Modulo </a:t>
            </a:r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APP: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composto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 un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elaboratore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matlab+real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term)</a:t>
            </a:r>
          </a:p>
          <a:p>
            <a:endParaRPr lang="en-GB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Modulo </a:t>
            </a:r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Microcontroller: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composto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una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board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olimex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micro STM32F405 e IMU LSM9DS1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entrambi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prodotti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 STM.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Canali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comunicazione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USB 1.1 CDC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I2C </a:t>
            </a:r>
            <a:r>
              <a:rPr lang="en-GB" altLang="ko-KR" sz="12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Fast Mode</a:t>
            </a:r>
            <a:b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737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373C63A-4CFD-4D71-B075-928D514E4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48560" cy="5143500"/>
          </a:xfrm>
          <a:prstGeom prst="rect">
            <a:avLst/>
          </a:prstGeom>
          <a:gradFill>
            <a:gsLst>
              <a:gs pos="66000">
                <a:schemeClr val="accent5">
                  <a:lumMod val="75000"/>
                </a:schemeClr>
              </a:gs>
              <a:gs pos="36000">
                <a:srgbClr val="26858C"/>
              </a:gs>
              <a:gs pos="100000">
                <a:schemeClr val="accent5">
                  <a:lumMod val="75000"/>
                </a:schemeClr>
              </a:gs>
            </a:gsLst>
            <a:lin ang="0" scaled="0"/>
          </a:gradFill>
          <a:effectLst>
            <a:outerShdw dist="50800" dir="10440000" sx="113000" sy="113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220B7B29-940C-43DE-9CA0-F117009E15F8}"/>
              </a:ext>
            </a:extLst>
          </p:cNvPr>
          <p:cNvSpPr txBox="1">
            <a:spLocks/>
          </p:cNvSpPr>
          <p:nvPr/>
        </p:nvSpPr>
        <p:spPr>
          <a:xfrm>
            <a:off x="-36512" y="150070"/>
            <a:ext cx="3312368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Implementazione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(2)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7A151EA-2D07-47F9-88E8-9918B37007E9}"/>
              </a:ext>
            </a:extLst>
          </p:cNvPr>
          <p:cNvSpPr txBox="1"/>
          <p:nvPr/>
        </p:nvSpPr>
        <p:spPr>
          <a:xfrm>
            <a:off x="147939" y="1232378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49E1A8CC-92F9-4628-84CE-DDB561B50256}"/>
              </a:ext>
            </a:extLst>
          </p:cNvPr>
          <p:cNvSpPr txBox="1"/>
          <p:nvPr/>
        </p:nvSpPr>
        <p:spPr>
          <a:xfrm>
            <a:off x="147939" y="1232378"/>
            <a:ext cx="284380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Modalità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computazione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</a:t>
            </a:r>
          </a:p>
          <a:p>
            <a:endParaRPr lang="en-GB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Low Computation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High Computation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 Computation Mode</a:t>
            </a:r>
            <a:b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B57F0F6-5AF5-436F-BDA1-19F23C5BB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913558"/>
              </p:ext>
            </p:extLst>
          </p:nvPr>
        </p:nvGraphicFramePr>
        <p:xfrm>
          <a:off x="3185073" y="627534"/>
          <a:ext cx="5851425" cy="3602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477">
                  <a:extLst>
                    <a:ext uri="{9D8B030D-6E8A-4147-A177-3AD203B41FA5}">
                      <a16:colId xmlns:a16="http://schemas.microsoft.com/office/drawing/2014/main" val="3596897466"/>
                    </a:ext>
                  </a:extLst>
                </a:gridCol>
                <a:gridCol w="975237">
                  <a:extLst>
                    <a:ext uri="{9D8B030D-6E8A-4147-A177-3AD203B41FA5}">
                      <a16:colId xmlns:a16="http://schemas.microsoft.com/office/drawing/2014/main" val="2790535365"/>
                    </a:ext>
                  </a:extLst>
                </a:gridCol>
                <a:gridCol w="975237">
                  <a:extLst>
                    <a:ext uri="{9D8B030D-6E8A-4147-A177-3AD203B41FA5}">
                      <a16:colId xmlns:a16="http://schemas.microsoft.com/office/drawing/2014/main" val="2759167749"/>
                    </a:ext>
                  </a:extLst>
                </a:gridCol>
                <a:gridCol w="975237">
                  <a:extLst>
                    <a:ext uri="{9D8B030D-6E8A-4147-A177-3AD203B41FA5}">
                      <a16:colId xmlns:a16="http://schemas.microsoft.com/office/drawing/2014/main" val="592158629"/>
                    </a:ext>
                  </a:extLst>
                </a:gridCol>
                <a:gridCol w="975237">
                  <a:extLst>
                    <a:ext uri="{9D8B030D-6E8A-4147-A177-3AD203B41FA5}">
                      <a16:colId xmlns:a16="http://schemas.microsoft.com/office/drawing/2014/main" val="1538325025"/>
                    </a:ext>
                  </a:extLst>
                </a:gridCol>
              </a:tblGrid>
              <a:tr h="520359">
                <a:tc rowSpan="2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APP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Microcontroller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804876"/>
                  </a:ext>
                </a:extLst>
              </a:tr>
              <a:tr h="77724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sensor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fusion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carico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comp</a:t>
                      </a: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.</a:t>
                      </a:r>
                    </a:p>
                    <a:p>
                      <a:pPr algn="ctr"/>
                      <a:endParaRPr lang="it-IT" sz="9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sensor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fusion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carico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comp</a:t>
                      </a:r>
                      <a:r>
                        <a:rPr kumimoji="0" lang="it-I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.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092229"/>
                  </a:ext>
                </a:extLst>
              </a:tr>
              <a:tr h="768331">
                <a:tc>
                  <a:txBody>
                    <a:bodyPr/>
                    <a:lstStyle/>
                    <a:p>
                      <a:pPr algn="ctr"/>
                      <a:r>
                        <a:rPr kumimoji="0" lang="it-IT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LCM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147528"/>
                  </a:ext>
                </a:extLst>
              </a:tr>
              <a:tr h="768331">
                <a:tc>
                  <a:txBody>
                    <a:bodyPr/>
                    <a:lstStyle/>
                    <a:p>
                      <a:pPr algn="ctr"/>
                      <a:r>
                        <a:rPr kumimoji="0" lang="it-IT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HCM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341513"/>
                  </a:ext>
                </a:extLst>
              </a:tr>
              <a:tr h="768331">
                <a:tc>
                  <a:txBody>
                    <a:bodyPr/>
                    <a:lstStyle/>
                    <a:p>
                      <a:pPr algn="ctr"/>
                      <a:r>
                        <a:rPr kumimoji="0" lang="it-IT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TCM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07578"/>
                  </a:ext>
                </a:extLst>
              </a:tr>
            </a:tbl>
          </a:graphicData>
        </a:graphic>
      </p:graphicFrame>
      <p:pic>
        <p:nvPicPr>
          <p:cNvPr id="5" name="Elemento grafico 4" descr="Segno di spunta">
            <a:extLst>
              <a:ext uri="{FF2B5EF4-FFF2-40B4-BE49-F238E27FC236}">
                <a16:creationId xmlns:a16="http://schemas.microsoft.com/office/drawing/2014/main" id="{147E7AA1-96BB-4AFC-8793-A70547B13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4088" y="2780139"/>
            <a:ext cx="538150" cy="538150"/>
          </a:xfrm>
          <a:prstGeom prst="rect">
            <a:avLst/>
          </a:prstGeom>
        </p:spPr>
      </p:pic>
      <p:pic>
        <p:nvPicPr>
          <p:cNvPr id="10" name="Elemento grafico 9" descr="Chiudi">
            <a:extLst>
              <a:ext uri="{FF2B5EF4-FFF2-40B4-BE49-F238E27FC236}">
                <a16:creationId xmlns:a16="http://schemas.microsoft.com/office/drawing/2014/main" id="{898C3C71-A07D-48F5-AFA3-8C6E725F7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4088" y="1995686"/>
            <a:ext cx="576064" cy="576064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3E0A81D8-919B-4A00-9C80-22B5E2982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0312" y="1995686"/>
            <a:ext cx="538150" cy="538150"/>
          </a:xfrm>
          <a:prstGeom prst="rect">
            <a:avLst/>
          </a:prstGeom>
        </p:spPr>
      </p:pic>
      <p:pic>
        <p:nvPicPr>
          <p:cNvPr id="13" name="Elemento grafico 12" descr="Chiudi">
            <a:extLst>
              <a:ext uri="{FF2B5EF4-FFF2-40B4-BE49-F238E27FC236}">
                <a16:creationId xmlns:a16="http://schemas.microsoft.com/office/drawing/2014/main" id="{54BB2127-EB51-4A78-8586-BF8E37971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2398" y="2742225"/>
            <a:ext cx="576064" cy="576064"/>
          </a:xfrm>
          <a:prstGeom prst="rect">
            <a:avLst/>
          </a:prstGeom>
        </p:spPr>
      </p:pic>
      <p:pic>
        <p:nvPicPr>
          <p:cNvPr id="16" name="Elemento grafico 15" descr="Segno di spunta">
            <a:extLst>
              <a:ext uri="{FF2B5EF4-FFF2-40B4-BE49-F238E27FC236}">
                <a16:creationId xmlns:a16="http://schemas.microsoft.com/office/drawing/2014/main" id="{2F621B30-9421-4062-943E-D94EF8566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3045" y="3555289"/>
            <a:ext cx="538150" cy="538150"/>
          </a:xfrm>
          <a:prstGeom prst="rect">
            <a:avLst/>
          </a:prstGeom>
        </p:spPr>
      </p:pic>
      <p:pic>
        <p:nvPicPr>
          <p:cNvPr id="17" name="Elemento grafico 16" descr="Segno di spunta">
            <a:extLst>
              <a:ext uri="{FF2B5EF4-FFF2-40B4-BE49-F238E27FC236}">
                <a16:creationId xmlns:a16="http://schemas.microsoft.com/office/drawing/2014/main" id="{897E0EAD-F24B-44AE-95BC-99B475AB2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1355" y="3555289"/>
            <a:ext cx="538150" cy="538150"/>
          </a:xfrm>
          <a:prstGeom prst="rect">
            <a:avLst/>
          </a:prstGeom>
        </p:spPr>
      </p:pic>
      <p:pic>
        <p:nvPicPr>
          <p:cNvPr id="18" name="Elemento grafico 17" descr="Tendenza in salita">
            <a:extLst>
              <a:ext uri="{FF2B5EF4-FFF2-40B4-BE49-F238E27FC236}">
                <a16:creationId xmlns:a16="http://schemas.microsoft.com/office/drawing/2014/main" id="{0043D525-8432-46CB-AB97-55F889A90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2098" y="1865739"/>
            <a:ext cx="914400" cy="914400"/>
          </a:xfrm>
          <a:prstGeom prst="rect">
            <a:avLst/>
          </a:prstGeom>
        </p:spPr>
      </p:pic>
      <p:pic>
        <p:nvPicPr>
          <p:cNvPr id="20" name="Elemento grafico 19" descr="Tendenza al ribasso">
            <a:extLst>
              <a:ext uri="{FF2B5EF4-FFF2-40B4-BE49-F238E27FC236}">
                <a16:creationId xmlns:a16="http://schemas.microsoft.com/office/drawing/2014/main" id="{97E1F68F-E7ED-4CB4-B951-CC34D8A730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3788" y="1856127"/>
            <a:ext cx="914400" cy="914400"/>
          </a:xfrm>
          <a:prstGeom prst="rect">
            <a:avLst/>
          </a:prstGeom>
        </p:spPr>
      </p:pic>
      <p:pic>
        <p:nvPicPr>
          <p:cNvPr id="21" name="Elemento grafico 20" descr="Tendenza in salita">
            <a:extLst>
              <a:ext uri="{FF2B5EF4-FFF2-40B4-BE49-F238E27FC236}">
                <a16:creationId xmlns:a16="http://schemas.microsoft.com/office/drawing/2014/main" id="{6A641E79-D113-49C4-9E3A-5FB4DDAEE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3788" y="2597452"/>
            <a:ext cx="914400" cy="914400"/>
          </a:xfrm>
          <a:prstGeom prst="rect">
            <a:avLst/>
          </a:prstGeom>
        </p:spPr>
      </p:pic>
      <p:pic>
        <p:nvPicPr>
          <p:cNvPr id="22" name="Elemento grafico 21" descr="Tendenza al ribasso">
            <a:extLst>
              <a:ext uri="{FF2B5EF4-FFF2-40B4-BE49-F238E27FC236}">
                <a16:creationId xmlns:a16="http://schemas.microsoft.com/office/drawing/2014/main" id="{17EAE598-E40C-4A3B-90A3-9FC42D6A36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26621" y="2625155"/>
            <a:ext cx="914400" cy="914400"/>
          </a:xfrm>
          <a:prstGeom prst="rect">
            <a:avLst/>
          </a:prstGeom>
        </p:spPr>
      </p:pic>
      <p:pic>
        <p:nvPicPr>
          <p:cNvPr id="24" name="Elemento grafico 23" descr="Tendenza in salita">
            <a:extLst>
              <a:ext uri="{FF2B5EF4-FFF2-40B4-BE49-F238E27FC236}">
                <a16:creationId xmlns:a16="http://schemas.microsoft.com/office/drawing/2014/main" id="{9DB5A243-4358-482C-97A1-652FD53EB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9354" y="3378137"/>
            <a:ext cx="914400" cy="914400"/>
          </a:xfrm>
          <a:prstGeom prst="rect">
            <a:avLst/>
          </a:prstGeom>
        </p:spPr>
      </p:pic>
      <p:pic>
        <p:nvPicPr>
          <p:cNvPr id="25" name="Elemento grafico 24" descr="Tendenza in salita">
            <a:extLst>
              <a:ext uri="{FF2B5EF4-FFF2-40B4-BE49-F238E27FC236}">
                <a16:creationId xmlns:a16="http://schemas.microsoft.com/office/drawing/2014/main" id="{B5B1A39F-282B-4142-A3E8-2564E208BE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5563" y="33671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373C63A-4CFD-4D71-B075-928D514E4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48560" cy="5143500"/>
          </a:xfrm>
          <a:prstGeom prst="rect">
            <a:avLst/>
          </a:prstGeom>
          <a:gradFill>
            <a:gsLst>
              <a:gs pos="66000">
                <a:schemeClr val="accent5">
                  <a:lumMod val="75000"/>
                </a:schemeClr>
              </a:gs>
              <a:gs pos="36000">
                <a:srgbClr val="26858C"/>
              </a:gs>
              <a:gs pos="100000">
                <a:schemeClr val="accent5">
                  <a:lumMod val="75000"/>
                </a:schemeClr>
              </a:gs>
            </a:gsLst>
            <a:lin ang="0" scaled="0"/>
          </a:gradFill>
          <a:effectLst>
            <a:outerShdw dist="50800" dir="10440000" sx="113000" sy="113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220B7B29-940C-43DE-9CA0-F117009E15F8}"/>
              </a:ext>
            </a:extLst>
          </p:cNvPr>
          <p:cNvSpPr txBox="1">
            <a:spLocks/>
          </p:cNvSpPr>
          <p:nvPr/>
        </p:nvSpPr>
        <p:spPr>
          <a:xfrm>
            <a:off x="-36512" y="150070"/>
            <a:ext cx="3312368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Implementazione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(3)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7A151EA-2D07-47F9-88E8-9918B37007E9}"/>
              </a:ext>
            </a:extLst>
          </p:cNvPr>
          <p:cNvSpPr txBox="1"/>
          <p:nvPr/>
        </p:nvSpPr>
        <p:spPr>
          <a:xfrm>
            <a:off x="147939" y="1232378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49E1A8CC-92F9-4628-84CE-DDB561B50256}"/>
              </a:ext>
            </a:extLst>
          </p:cNvPr>
          <p:cNvSpPr txBox="1"/>
          <p:nvPr/>
        </p:nvSpPr>
        <p:spPr>
          <a:xfrm>
            <a:off x="147939" y="1232378"/>
            <a:ext cx="2843808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Sensor fusion:</a:t>
            </a:r>
          </a:p>
          <a:p>
            <a:endParaRPr lang="en-GB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Libreria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MotionFX</a:t>
            </a:r>
            <a:endParaRPr lang="en-GB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Filtro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Kalman a due </a:t>
            </a:r>
            <a:r>
              <a:rPr lang="en-GB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stadi</a:t>
            </a:r>
            <a:endParaRPr lang="en-GB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b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264761B-6929-4392-8110-3BF9EA8576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076423"/>
            <a:ext cx="5801515" cy="291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1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stabilire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Finestra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temporale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minima 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garantire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microcontrollore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riesca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completare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tutte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operazioni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nella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specifica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modalità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Temporale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(1)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5F6567-8B13-4898-9156-1CC7722D2611}"/>
              </a:ext>
            </a:extLst>
          </p:cNvPr>
          <p:cNvSpPr txBox="1"/>
          <p:nvPr/>
        </p:nvSpPr>
        <p:spPr>
          <a:xfrm>
            <a:off x="203098" y="37047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Operazioni eseguite in LCM: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FB4798-36F2-40DB-9573-36CABD389A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1" y="3251240"/>
            <a:ext cx="3513280" cy="192565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487F75-EC6E-48AB-AFCC-DBEF9B139E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1" y="775252"/>
            <a:ext cx="3501051" cy="192992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7C5490E-B8F0-45CB-9C3A-9085B81F3524}"/>
              </a:ext>
            </a:extLst>
          </p:cNvPr>
          <p:cNvSpPr txBox="1"/>
          <p:nvPr/>
        </p:nvSpPr>
        <p:spPr>
          <a:xfrm>
            <a:off x="203098" y="285030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Operazioni eseguite in HCM/TCM:</a:t>
            </a:r>
          </a:p>
        </p:txBody>
      </p:sp>
    </p:spTree>
    <p:extLst>
      <p:ext uri="{BB962C8B-B14F-4D97-AF65-F5344CB8AC3E}">
        <p14:creationId xmlns:p14="http://schemas.microsoft.com/office/powerpoint/2010/main" val="28655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tempo di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lettura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tramite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I2C</a:t>
            </a: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Temporale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(2)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5F6567-8B13-4898-9156-1CC7722D2611}"/>
              </a:ext>
            </a:extLst>
          </p:cNvPr>
          <p:cNvSpPr txBox="1"/>
          <p:nvPr/>
        </p:nvSpPr>
        <p:spPr>
          <a:xfrm>
            <a:off x="203098" y="370474"/>
            <a:ext cx="530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Tempo necessario a leggere i dati da I2C: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6B4E26A-415C-434C-B999-1422E10C6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8" y="723854"/>
            <a:ext cx="3726503" cy="48010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6EECE6-32D3-4164-A416-1584C83EAE21}"/>
              </a:ext>
            </a:extLst>
          </p:cNvPr>
          <p:cNvSpPr txBox="1"/>
          <p:nvPr/>
        </p:nvSpPr>
        <p:spPr>
          <a:xfrm>
            <a:off x="180954" y="1296257"/>
            <a:ext cx="530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Tempo per leggere misura rappresentata da 16 bit su un singolo asse: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9CCFFD9-3CC5-4375-BC61-A1CD315B1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8" y="2076408"/>
            <a:ext cx="2438611" cy="49534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916EDF-5BBB-4307-985E-33190149D135}"/>
              </a:ext>
            </a:extLst>
          </p:cNvPr>
          <p:cNvSpPr txBox="1"/>
          <p:nvPr/>
        </p:nvSpPr>
        <p:spPr>
          <a:xfrm>
            <a:off x="180954" y="2682149"/>
            <a:ext cx="530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9DOF: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1D81F46-7A07-4F77-A89D-FA01EAEC1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8" y="3081883"/>
            <a:ext cx="5636142" cy="49316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F9A5C3-3674-4D66-A0FE-456B9009463C}"/>
              </a:ext>
            </a:extLst>
          </p:cNvPr>
          <p:cNvSpPr txBox="1"/>
          <p:nvPr/>
        </p:nvSpPr>
        <p:spPr>
          <a:xfrm>
            <a:off x="180954" y="3790113"/>
            <a:ext cx="530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6DOF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A18D5FA-0771-49F5-AB1B-521AEB8F6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8" y="4216960"/>
            <a:ext cx="5502117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5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tempo di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trasmissione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tramite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USB CDC</a:t>
            </a: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Temporale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(3)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5F6567-8B13-4898-9156-1CC7722D2611}"/>
              </a:ext>
            </a:extLst>
          </p:cNvPr>
          <p:cNvSpPr txBox="1"/>
          <p:nvPr/>
        </p:nvSpPr>
        <p:spPr>
          <a:xfrm>
            <a:off x="203098" y="370474"/>
            <a:ext cx="563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Tempo necessario a trasmettere i dati tramite USB CDC: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A25AAD-51CE-4758-8E9E-5065E80CE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8" y="992422"/>
            <a:ext cx="2286198" cy="64013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DD5CBF2-DA65-4189-93CD-CA0F4A42170D}"/>
              </a:ext>
            </a:extLst>
          </p:cNvPr>
          <p:cNvSpPr txBox="1"/>
          <p:nvPr/>
        </p:nvSpPr>
        <p:spPr>
          <a:xfrm>
            <a:off x="203098" y="1957443"/>
            <a:ext cx="563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1000 pacchetti inviati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8574 </a:t>
            </a:r>
            <a:r>
              <a:rPr lang="it-IT" dirty="0" err="1"/>
              <a:t>bytes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57 </a:t>
            </a:r>
            <a:r>
              <a:rPr lang="it-IT" dirty="0" err="1"/>
              <a:t>ms</a:t>
            </a:r>
            <a:endParaRPr lang="it-IT" dirty="0"/>
          </a:p>
          <a:p>
            <a:r>
              <a:rPr lang="it-IT" dirty="0"/>
              <a:t>Per un </a:t>
            </a:r>
            <a:r>
              <a:rPr lang="it-IT" dirty="0" err="1"/>
              <a:t>goodput</a:t>
            </a:r>
            <a:r>
              <a:rPr lang="it-IT" dirty="0"/>
              <a:t> stimato di 1.2 Mb/s</a:t>
            </a:r>
          </a:p>
        </p:txBody>
      </p:sp>
    </p:spTree>
    <p:extLst>
      <p:ext uri="{BB962C8B-B14F-4D97-AF65-F5344CB8AC3E}">
        <p14:creationId xmlns:p14="http://schemas.microsoft.com/office/powerpoint/2010/main" val="307079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tempo di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trasmissione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tramite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USB CDC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relativo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singole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modalità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computazione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Temporale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(4)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5F6567-8B13-4898-9156-1CC7722D2611}"/>
              </a:ext>
            </a:extLst>
          </p:cNvPr>
          <p:cNvSpPr txBox="1"/>
          <p:nvPr/>
        </p:nvSpPr>
        <p:spPr>
          <a:xfrm>
            <a:off x="203098" y="370474"/>
            <a:ext cx="563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Tempo necessario a trasmettere il pacchetto </a:t>
            </a:r>
          </a:p>
          <a:p>
            <a:r>
              <a:rPr lang="it-IT" dirty="0"/>
              <a:t>dipende dalla modalità di computazione (</a:t>
            </a:r>
            <a:r>
              <a:rPr lang="it-IT" dirty="0" err="1"/>
              <a:t>ms</a:t>
            </a:r>
            <a:r>
              <a:rPr lang="it-IT" dirty="0"/>
              <a:t>):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F48408F0-6BD3-47AA-B891-D34EE1091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332726"/>
              </p:ext>
            </p:extLst>
          </p:nvPr>
        </p:nvGraphicFramePr>
        <p:xfrm>
          <a:off x="107504" y="1347614"/>
          <a:ext cx="5731737" cy="2664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79">
                  <a:extLst>
                    <a:ext uri="{9D8B030D-6E8A-4147-A177-3AD203B41FA5}">
                      <a16:colId xmlns:a16="http://schemas.microsoft.com/office/drawing/2014/main" val="3714997333"/>
                    </a:ext>
                  </a:extLst>
                </a:gridCol>
                <a:gridCol w="1910579">
                  <a:extLst>
                    <a:ext uri="{9D8B030D-6E8A-4147-A177-3AD203B41FA5}">
                      <a16:colId xmlns:a16="http://schemas.microsoft.com/office/drawing/2014/main" val="1010548109"/>
                    </a:ext>
                  </a:extLst>
                </a:gridCol>
                <a:gridCol w="1910579">
                  <a:extLst>
                    <a:ext uri="{9D8B030D-6E8A-4147-A177-3AD203B41FA5}">
                      <a16:colId xmlns:a16="http://schemas.microsoft.com/office/drawing/2014/main" val="2673294652"/>
                    </a:ext>
                  </a:extLst>
                </a:gridCol>
              </a:tblGrid>
              <a:tr h="66607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6DOF</a:t>
                      </a:r>
                    </a:p>
                    <a:p>
                      <a:pPr algn="ctr"/>
                      <a:r>
                        <a:rPr lang="it-IT" dirty="0"/>
                        <a:t>(</a:t>
                      </a:r>
                      <a:r>
                        <a:rPr lang="it-IT" dirty="0" err="1"/>
                        <a:t>giro+acc</a:t>
                      </a:r>
                      <a:r>
                        <a:rPr lang="it-IT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9DOF</a:t>
                      </a:r>
                    </a:p>
                    <a:p>
                      <a:pPr algn="ctr"/>
                      <a:r>
                        <a:rPr lang="it-IT" dirty="0"/>
                        <a:t>(</a:t>
                      </a:r>
                      <a:r>
                        <a:rPr lang="it-IT" dirty="0" err="1"/>
                        <a:t>giro+acc+mag</a:t>
                      </a:r>
                      <a:r>
                        <a:rPr lang="it-IT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490434"/>
                  </a:ext>
                </a:extLst>
              </a:tr>
              <a:tr h="66607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65115"/>
                  </a:ext>
                </a:extLst>
              </a:tr>
              <a:tr h="66607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666533"/>
                  </a:ext>
                </a:extLst>
              </a:tr>
              <a:tr h="66607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79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621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finale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finestre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temporali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minime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garantire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tempo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esecuzione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tutte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le procedure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all’interno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modulo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Microcontrollore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Temporale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(5)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5F6567-8B13-4898-9156-1CC7722D2611}"/>
              </a:ext>
            </a:extLst>
          </p:cNvPr>
          <p:cNvSpPr txBox="1"/>
          <p:nvPr/>
        </p:nvSpPr>
        <p:spPr>
          <a:xfrm>
            <a:off x="203098" y="370474"/>
            <a:ext cx="5636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Tempo dichiaro </a:t>
            </a:r>
            <a:r>
              <a:rPr lang="it-IT" i="1" dirty="0" err="1"/>
              <a:t>worst</a:t>
            </a:r>
            <a:r>
              <a:rPr lang="it-IT" i="1" dirty="0"/>
              <a:t>-case </a:t>
            </a:r>
            <a:r>
              <a:rPr lang="it-IT" dirty="0"/>
              <a:t> libreria </a:t>
            </a:r>
            <a:r>
              <a:rPr lang="it-IT" dirty="0" err="1"/>
              <a:t>MotionFx</a:t>
            </a:r>
            <a:r>
              <a:rPr lang="it-IT" dirty="0"/>
              <a:t> pari a 3,3 </a:t>
            </a:r>
            <a:r>
              <a:rPr lang="it-IT" dirty="0" err="1"/>
              <a:t>ms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Sommando i tempi stimati di lettura, trasmissione ed eventuale elaborazione si ottiene: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dirty="0"/>
              <a:t>LCM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0A03A28-809B-4029-8108-BF11CD417646}"/>
              </a:ext>
            </a:extLst>
          </p:cNvPr>
          <p:cNvGrpSpPr/>
          <p:nvPr/>
        </p:nvGrpSpPr>
        <p:grpSpPr>
          <a:xfrm>
            <a:off x="66494" y="1923678"/>
            <a:ext cx="6081287" cy="751519"/>
            <a:chOff x="66494" y="2066490"/>
            <a:chExt cx="6081287" cy="751519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747E7E75-DE76-4EB7-B93A-871DCE046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4" y="2066490"/>
              <a:ext cx="6081287" cy="335309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E0BC2F6-62C3-4140-AB65-81A582E5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4" y="2497941"/>
              <a:ext cx="6058425" cy="320068"/>
            </a:xfrm>
            <a:prstGeom prst="rect">
              <a:avLst/>
            </a:prstGeom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935D34E-0EA8-4DAD-BEBF-85A2E3766B0E}"/>
              </a:ext>
            </a:extLst>
          </p:cNvPr>
          <p:cNvSpPr txBox="1"/>
          <p:nvPr/>
        </p:nvSpPr>
        <p:spPr>
          <a:xfrm>
            <a:off x="203098" y="3004446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dirty="0"/>
              <a:t>HCM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4ECF6CF-1EC1-461B-B37B-EE72F36F1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" y="3332345"/>
            <a:ext cx="6013419" cy="61956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966B5-1916-4D35-A0FE-9FD64BF810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" y="4067915"/>
            <a:ext cx="5993278" cy="62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10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finale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finestre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temporali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minime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garantire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tempo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esecuzione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tutte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le procedure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all’interno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modulo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Microcontrollore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Temporale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(6)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5F6567-8B13-4898-9156-1CC7722D2611}"/>
              </a:ext>
            </a:extLst>
          </p:cNvPr>
          <p:cNvSpPr txBox="1"/>
          <p:nvPr/>
        </p:nvSpPr>
        <p:spPr>
          <a:xfrm>
            <a:off x="203098" y="370474"/>
            <a:ext cx="563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dirty="0"/>
              <a:t>TCM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F0C5B6-FEAD-4E61-9FCC-764E960C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8" y="707039"/>
            <a:ext cx="5850522" cy="129698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5FF4669-4396-4125-B788-24CBDA633CA4}"/>
              </a:ext>
            </a:extLst>
          </p:cNvPr>
          <p:cNvSpPr txBox="1"/>
          <p:nvPr/>
        </p:nvSpPr>
        <p:spPr>
          <a:xfrm>
            <a:off x="203097" y="1972398"/>
            <a:ext cx="58303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Che corrispondono alle seguenti frequenze massime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i="1" dirty="0"/>
              <a:t>LCM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6DOF</a:t>
            </a:r>
            <a:r>
              <a:rPr lang="it-IT" dirty="0"/>
              <a:t>: 675 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9DOF</a:t>
            </a:r>
            <a:r>
              <a:rPr lang="it-IT" dirty="0"/>
              <a:t>: 454 HZ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i="1" dirty="0"/>
              <a:t>HCM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6DOF</a:t>
            </a:r>
            <a:r>
              <a:rPr lang="it-IT" dirty="0"/>
              <a:t>: 221 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9DOF</a:t>
            </a:r>
            <a:r>
              <a:rPr lang="it-IT" dirty="0"/>
              <a:t>: 195 HZ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i="1" dirty="0"/>
              <a:t>TCM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6DOF</a:t>
            </a:r>
            <a:r>
              <a:rPr lang="it-IT" dirty="0"/>
              <a:t>: 208 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9DOF</a:t>
            </a:r>
            <a:r>
              <a:rPr lang="it-IT" dirty="0"/>
              <a:t>: 181 HZ</a:t>
            </a:r>
          </a:p>
        </p:txBody>
      </p:sp>
    </p:spTree>
    <p:extLst>
      <p:ext uri="{BB962C8B-B14F-4D97-AF65-F5344CB8AC3E}">
        <p14:creationId xmlns:p14="http://schemas.microsoft.com/office/powerpoint/2010/main" val="1895477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Stimare la deviazione dei dati in output dai sensori rispetto al valore ideale atteso quando il sensore non subisce forze esterne.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zero-offset (1)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70567F-343A-4399-B93C-504E07B19B20}"/>
              </a:ext>
            </a:extLst>
          </p:cNvPr>
          <p:cNvSpPr txBox="1"/>
          <p:nvPr/>
        </p:nvSpPr>
        <p:spPr>
          <a:xfrm>
            <a:off x="161214" y="339502"/>
            <a:ext cx="58303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Relativamente all’uso a 6DOF si definiscono: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Zero-g offset:</a:t>
            </a:r>
            <a:r>
              <a:rPr lang="it-IT" dirty="0"/>
              <a:t> la deviazione dell’output </a:t>
            </a:r>
          </a:p>
          <a:p>
            <a:r>
              <a:rPr lang="it-IT" dirty="0"/>
              <a:t>dell’accelerometro quando questo è immobile (valore </a:t>
            </a:r>
          </a:p>
          <a:p>
            <a:r>
              <a:rPr lang="it-IT" dirty="0"/>
              <a:t>atteso 0 G)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Zero-rate offset: </a:t>
            </a:r>
            <a:r>
              <a:rPr lang="it-IT" dirty="0"/>
              <a:t>la deviazione dell’output del </a:t>
            </a:r>
          </a:p>
          <a:p>
            <a:r>
              <a:rPr lang="it-IT" dirty="0"/>
              <a:t>giroscopio quando questo è posto immobile ( valore </a:t>
            </a:r>
          </a:p>
          <a:p>
            <a:r>
              <a:rPr lang="it-IT" dirty="0"/>
              <a:t>Atteso 0 </a:t>
            </a:r>
            <a:r>
              <a:rPr lang="it-IT" dirty="0" err="1"/>
              <a:t>dps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98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 dello </a:t>
            </a: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zero-g offset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zero-g offset (1)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70567F-343A-4399-B93C-504E07B19B20}"/>
              </a:ext>
            </a:extLst>
          </p:cNvPr>
          <p:cNvSpPr txBox="1"/>
          <p:nvPr/>
        </p:nvSpPr>
        <p:spPr>
          <a:xfrm>
            <a:off x="161214" y="339502"/>
            <a:ext cx="583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IMU fissato immobile rispettivamente lungo gli assi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C74FC77-E4D1-4710-99AD-DA3B2898A8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5" y="972860"/>
            <a:ext cx="2455411" cy="19117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D4AE1A9-6376-467B-9651-F9447BEAE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27" y="967552"/>
            <a:ext cx="2455411" cy="19117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1649FA7-EC4E-45FE-9CE3-53F16F3D5E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2" y="3075806"/>
            <a:ext cx="2455411" cy="191171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1CFFF2-DAE7-44F2-9E10-DEB8C10EECF6}"/>
              </a:ext>
            </a:extLst>
          </p:cNvPr>
          <p:cNvSpPr txBox="1"/>
          <p:nvPr/>
        </p:nvSpPr>
        <p:spPr>
          <a:xfrm>
            <a:off x="161214" y="28911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x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5A2EDB-31EB-4751-9DC6-A1AE086B1017}"/>
              </a:ext>
            </a:extLst>
          </p:cNvPr>
          <p:cNvSpPr txBox="1"/>
          <p:nvPr/>
        </p:nvSpPr>
        <p:spPr>
          <a:xfrm>
            <a:off x="5102656" y="2879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793017-1916-4623-8D9D-C4673832F90E}"/>
              </a:ext>
            </a:extLst>
          </p:cNvPr>
          <p:cNvSpPr txBox="1"/>
          <p:nvPr/>
        </p:nvSpPr>
        <p:spPr>
          <a:xfrm>
            <a:off x="1267286" y="46242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228428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 dello </a:t>
            </a: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zero-g offset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zero-g offset (2)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70567F-343A-4399-B93C-504E07B19B20}"/>
              </a:ext>
            </a:extLst>
          </p:cNvPr>
          <p:cNvSpPr txBox="1"/>
          <p:nvPr/>
        </p:nvSpPr>
        <p:spPr>
          <a:xfrm>
            <a:off x="161214" y="339502"/>
            <a:ext cx="5830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ogni prova si è calcolata la norma euclidea da cui </a:t>
            </a:r>
          </a:p>
          <a:p>
            <a:r>
              <a:rPr lang="it-IT" dirty="0"/>
              <a:t>Banalmente, sottraendo 1, si ottiene il valore </a:t>
            </a:r>
          </a:p>
          <a:p>
            <a:r>
              <a:rPr lang="it-IT" dirty="0"/>
              <a:t>dello zero-g: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Asse x: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A58153-EB36-4108-9702-2F313F2FD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95686"/>
            <a:ext cx="4060018" cy="24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60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 dello </a:t>
            </a: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zero-g offset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zero-g offset (3)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70567F-343A-4399-B93C-504E07B19B20}"/>
              </a:ext>
            </a:extLst>
          </p:cNvPr>
          <p:cNvSpPr txBox="1"/>
          <p:nvPr/>
        </p:nvSpPr>
        <p:spPr>
          <a:xfrm>
            <a:off x="161214" y="339502"/>
            <a:ext cx="583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Asse y: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282BD1-93B1-4379-BB89-D1D568059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0" y="1167595"/>
            <a:ext cx="374441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magine 55">
            <a:extLst>
              <a:ext uri="{FF2B5EF4-FFF2-40B4-BE49-F238E27FC236}">
                <a16:creationId xmlns:a16="http://schemas.microsoft.com/office/drawing/2014/main" id="{52E7666C-3D73-45DE-B5B6-41A79E7A0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03598"/>
            <a:ext cx="3706788" cy="2520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5D013C42-62CD-4885-B0A8-FE3A7784A05F}"/>
              </a:ext>
            </a:extLst>
          </p:cNvPr>
          <p:cNvGrpSpPr/>
          <p:nvPr/>
        </p:nvGrpSpPr>
        <p:grpSpPr>
          <a:xfrm>
            <a:off x="5652120" y="-92547"/>
            <a:ext cx="3663000" cy="5236047"/>
            <a:chOff x="0" y="-92546"/>
            <a:chExt cx="3663000" cy="5236047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6CABF7D6-193C-4D45-B6FD-8889E25B3E04}"/>
                </a:ext>
              </a:extLst>
            </p:cNvPr>
            <p:cNvSpPr/>
            <p:nvPr/>
          </p:nvSpPr>
          <p:spPr>
            <a:xfrm>
              <a:off x="0" y="1"/>
              <a:ext cx="349188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Text Placeholder 13">
              <a:extLst>
                <a:ext uri="{FF2B5EF4-FFF2-40B4-BE49-F238E27FC236}">
                  <a16:creationId xmlns:a16="http://schemas.microsoft.com/office/drawing/2014/main" id="{525B7E05-E978-4018-AAFD-6B243A6BFD81}"/>
                </a:ext>
              </a:extLst>
            </p:cNvPr>
            <p:cNvSpPr txBox="1">
              <a:spLocks/>
            </p:cNvSpPr>
            <p:nvPr/>
          </p:nvSpPr>
          <p:spPr>
            <a:xfrm>
              <a:off x="648637" y="-92546"/>
              <a:ext cx="3014363" cy="155107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Scenario </a:t>
              </a:r>
            </a:p>
            <a:p>
              <a:pPr marL="0" indent="0">
                <a:buNone/>
              </a:pP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applicativo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7C9B6D07-9452-4E32-93A5-BF951D3ED8E6}"/>
                </a:ext>
              </a:extLst>
            </p:cNvPr>
            <p:cNvSpPr txBox="1"/>
            <p:nvPr/>
          </p:nvSpPr>
          <p:spPr>
            <a:xfrm>
              <a:off x="655006" y="1347615"/>
              <a:ext cx="2491391" cy="2677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lavoro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colloca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un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progetto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interno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all’azienda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TEKNE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finalizzato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realizzazione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un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sistema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localizzazione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opera in: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ambienti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privi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segnale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GPS 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situazioni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immediata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emergenza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Come ad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esempio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recupero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persona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ferita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bloccata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all’interno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un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edificio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parzialmente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crollato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418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 dello </a:t>
            </a: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zero-g offset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zero-g offset (4)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70567F-343A-4399-B93C-504E07B19B20}"/>
              </a:ext>
            </a:extLst>
          </p:cNvPr>
          <p:cNvSpPr txBox="1"/>
          <p:nvPr/>
        </p:nvSpPr>
        <p:spPr>
          <a:xfrm>
            <a:off x="161214" y="339502"/>
            <a:ext cx="583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Asse z: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856ED3D-4369-4C9C-B5F1-02A711807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0" y="1167595"/>
            <a:ext cx="374441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50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 dello </a:t>
            </a: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zero-g offset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zero-g offset (4)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70567F-343A-4399-B93C-504E07B19B20}"/>
              </a:ext>
            </a:extLst>
          </p:cNvPr>
          <p:cNvSpPr txBox="1"/>
          <p:nvPr/>
        </p:nvSpPr>
        <p:spPr>
          <a:xfrm>
            <a:off x="161214" y="339502"/>
            <a:ext cx="583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Riepilogo prove: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11DB23D-7AC5-4E6C-9A20-EB15A7BE4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1689"/>
              </p:ext>
            </p:extLst>
          </p:nvPr>
        </p:nvGraphicFramePr>
        <p:xfrm>
          <a:off x="35826" y="987574"/>
          <a:ext cx="5904324" cy="2933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057">
                  <a:extLst>
                    <a:ext uri="{9D8B030D-6E8A-4147-A177-3AD203B41FA5}">
                      <a16:colId xmlns:a16="http://schemas.microsoft.com/office/drawing/2014/main" val="2620829263"/>
                    </a:ext>
                  </a:extLst>
                </a:gridCol>
                <a:gridCol w="1189057">
                  <a:extLst>
                    <a:ext uri="{9D8B030D-6E8A-4147-A177-3AD203B41FA5}">
                      <a16:colId xmlns:a16="http://schemas.microsoft.com/office/drawing/2014/main" val="58169125"/>
                    </a:ext>
                  </a:extLst>
                </a:gridCol>
                <a:gridCol w="1189057">
                  <a:extLst>
                    <a:ext uri="{9D8B030D-6E8A-4147-A177-3AD203B41FA5}">
                      <a16:colId xmlns:a16="http://schemas.microsoft.com/office/drawing/2014/main" val="3843227286"/>
                    </a:ext>
                  </a:extLst>
                </a:gridCol>
                <a:gridCol w="1189057">
                  <a:extLst>
                    <a:ext uri="{9D8B030D-6E8A-4147-A177-3AD203B41FA5}">
                      <a16:colId xmlns:a16="http://schemas.microsoft.com/office/drawing/2014/main" val="3251402804"/>
                    </a:ext>
                  </a:extLst>
                </a:gridCol>
                <a:gridCol w="1148096">
                  <a:extLst>
                    <a:ext uri="{9D8B030D-6E8A-4147-A177-3AD203B41FA5}">
                      <a16:colId xmlns:a16="http://schemas.microsoft.com/office/drawing/2014/main" val="19965078"/>
                    </a:ext>
                  </a:extLst>
                </a:gridCol>
              </a:tblGrid>
              <a:tr h="368032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%val&lt;1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%val [0,1]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362603"/>
                  </a:ext>
                </a:extLst>
              </a:tr>
              <a:tr h="85509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1,0096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1,0233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862839"/>
                  </a:ext>
                </a:extLst>
              </a:tr>
              <a:tr h="85509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1,0036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1,0266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430523"/>
                  </a:ext>
                </a:extLst>
              </a:tr>
              <a:tr h="85509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1,0037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99,08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9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183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646679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 dello </a:t>
            </a: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zero-rate offset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zero-rate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offset (1)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8CAE7C-7D1C-4468-B469-5A21FB00D2EE}"/>
              </a:ext>
            </a:extLst>
          </p:cNvPr>
          <p:cNvSpPr txBox="1"/>
          <p:nvPr/>
        </p:nvSpPr>
        <p:spPr>
          <a:xfrm>
            <a:off x="161214" y="339502"/>
            <a:ext cx="583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IMU fissato immobile come mostrato in figura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4B11983-6387-46F9-931A-D36FF62C51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31590"/>
            <a:ext cx="3527043" cy="27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60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646679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Stima dello </a:t>
            </a: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zero-rate offset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zero-rate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offset (2)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8CAE7C-7D1C-4468-B469-5A21FB00D2EE}"/>
              </a:ext>
            </a:extLst>
          </p:cNvPr>
          <p:cNvSpPr txBox="1"/>
          <p:nvPr/>
        </p:nvSpPr>
        <p:spPr>
          <a:xfrm>
            <a:off x="161214" y="339502"/>
            <a:ext cx="583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velocità angolari lette per ogni asse sono state: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748922-51DB-4179-AE97-E39289F9D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9"/>
          <a:stretch/>
        </p:blipFill>
        <p:spPr>
          <a:xfrm>
            <a:off x="158163" y="802678"/>
            <a:ext cx="5351825" cy="41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35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Risultati della stima dello </a:t>
            </a: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zero-rate offset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zero-rate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offset (3)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70567F-343A-4399-B93C-504E07B19B20}"/>
              </a:ext>
            </a:extLst>
          </p:cNvPr>
          <p:cNvSpPr txBox="1"/>
          <p:nvPr/>
        </p:nvSpPr>
        <p:spPr>
          <a:xfrm>
            <a:off x="161214" y="339502"/>
            <a:ext cx="583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Riepilogo prove: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11DB23D-7AC5-4E6C-9A20-EB15A7BE4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17596"/>
              </p:ext>
            </p:extLst>
          </p:nvPr>
        </p:nvGraphicFramePr>
        <p:xfrm>
          <a:off x="251520" y="915566"/>
          <a:ext cx="4968552" cy="3744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62082926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5816912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84322728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Varianza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362603"/>
                  </a:ext>
                </a:extLst>
              </a:tr>
              <a:tr h="10915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0,0079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862839"/>
                  </a:ext>
                </a:extLst>
              </a:tr>
              <a:tr h="10915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-0,7203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0,0091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430523"/>
                  </a:ext>
                </a:extLst>
              </a:tr>
              <a:tr h="10915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3,1291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0,0064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9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298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Quest’analisi ha lo scopo di verificare la correttezza dei due algoritmi di </a:t>
            </a:r>
            <a:r>
              <a:rPr lang="it-IT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sensor</a:t>
            </a: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fusion 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nella stima dell’angolo di imbardata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qualitativa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(1)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70567F-343A-4399-B93C-504E07B19B20}"/>
              </a:ext>
            </a:extLst>
          </p:cNvPr>
          <p:cNvSpPr txBox="1"/>
          <p:nvPr/>
        </p:nvSpPr>
        <p:spPr>
          <a:xfrm>
            <a:off x="161214" y="339502"/>
            <a:ext cx="5830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vuole comparare la stima dell’angolo di imbardata</a:t>
            </a:r>
          </a:p>
          <a:p>
            <a:r>
              <a:rPr lang="it-IT" dirty="0"/>
              <a:t>ottenuto dai due algoritmi di </a:t>
            </a:r>
            <a:r>
              <a:rPr lang="it-IT" b="1" dirty="0"/>
              <a:t>Sensor fusion.</a:t>
            </a:r>
          </a:p>
          <a:p>
            <a:r>
              <a:rPr lang="it-IT" dirty="0"/>
              <a:t>Sistema ausiliario per eseguire il test </a:t>
            </a:r>
            <a:r>
              <a:rPr lang="en-GB" dirty="0"/>
              <a:t>“”</a:t>
            </a:r>
            <a:r>
              <a:rPr lang="it-IT" i="1" dirty="0"/>
              <a:t>5-stop-5</a:t>
            </a:r>
            <a:r>
              <a:rPr lang="en-GB" i="1" dirty="0"/>
              <a:t>”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1558DE9-4CE7-4909-AF1A-C630FE8B3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2" y="1827371"/>
            <a:ext cx="5550026" cy="262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36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Video del test </a:t>
            </a:r>
            <a:r>
              <a:rPr lang="it-IT" altLang="ko-KR" sz="12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5-stop-5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qualitativa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3469132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Risultati stima </a:t>
            </a: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imbardata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qualitativa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39D9DEE-C487-465D-9E9B-9E105561F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9" y="555526"/>
            <a:ext cx="5724128" cy="44665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3B6B50-A8AA-45B2-A2A8-63B502FD61E9}"/>
              </a:ext>
            </a:extLst>
          </p:cNvPr>
          <p:cNvSpPr txBox="1"/>
          <p:nvPr/>
        </p:nvSpPr>
        <p:spPr>
          <a:xfrm>
            <a:off x="161214" y="123478"/>
            <a:ext cx="583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Risultati stima imbardata test </a:t>
            </a:r>
            <a:r>
              <a:rPr lang="it-IT" i="1" dirty="0"/>
              <a:t>5-stop-5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63726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365992" y="1491630"/>
            <a:ext cx="28438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Deriva della stima dell’angolo di </a:t>
            </a:r>
            <a:r>
              <a:rPr lang="it-I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imbardata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qualitativa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(4)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39D9DEE-C487-465D-9E9B-9E105561F4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2" y="1362439"/>
            <a:ext cx="5724128" cy="92127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3B6B50-A8AA-45B2-A2A8-63B502FD61E9}"/>
              </a:ext>
            </a:extLst>
          </p:cNvPr>
          <p:cNvSpPr txBox="1"/>
          <p:nvPr/>
        </p:nvSpPr>
        <p:spPr>
          <a:xfrm>
            <a:off x="161214" y="123478"/>
            <a:ext cx="583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Deriva della stima: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B749B66-C7EC-4D71-ABE4-5BC2E03B3A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" y="3522679"/>
            <a:ext cx="5557180" cy="92127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94DCAD-8BE3-477F-8E07-1134FE4A0DB1}"/>
              </a:ext>
            </a:extLst>
          </p:cNvPr>
          <p:cNvSpPr txBox="1"/>
          <p:nvPr/>
        </p:nvSpPr>
        <p:spPr>
          <a:xfrm>
            <a:off x="158585" y="728075"/>
            <a:ext cx="583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it-IT" dirty="0" err="1"/>
              <a:t>iltro</a:t>
            </a:r>
            <a:r>
              <a:rPr lang="it-IT" dirty="0"/>
              <a:t> di </a:t>
            </a:r>
            <a:r>
              <a:rPr lang="it-IT" dirty="0" err="1"/>
              <a:t>Kalman</a:t>
            </a:r>
            <a:r>
              <a:rPr lang="it-IT" dirty="0"/>
              <a:t> a due stadi nel modulo </a:t>
            </a:r>
            <a:r>
              <a:rPr lang="it-IT" dirty="0" err="1"/>
              <a:t>App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6F0946-1C19-486B-9075-23B1B544D89F}"/>
              </a:ext>
            </a:extLst>
          </p:cNvPr>
          <p:cNvSpPr txBox="1"/>
          <p:nvPr/>
        </p:nvSpPr>
        <p:spPr>
          <a:xfrm>
            <a:off x="158584" y="2778482"/>
            <a:ext cx="583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Libreria</a:t>
            </a:r>
            <a:r>
              <a:rPr lang="en-GB" dirty="0"/>
              <a:t> </a:t>
            </a:r>
            <a:r>
              <a:rPr lang="en-GB" dirty="0" err="1"/>
              <a:t>MotionFx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modulo Microcontroller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548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339D77E-9C82-432E-B5B3-9F352545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28571"/>
          <a:stretch/>
        </p:blipFill>
        <p:spPr>
          <a:xfrm rot="16200000">
            <a:off x="5049888" y="1003732"/>
            <a:ext cx="5143503" cy="3136039"/>
          </a:xfrm>
          <a:prstGeom prst="rect">
            <a:avLst/>
          </a:prstGeom>
        </p:spPr>
      </p:pic>
      <p:sp>
        <p:nvSpPr>
          <p:cNvPr id="58" name="TextBox 10">
            <a:extLst>
              <a:ext uri="{FF2B5EF4-FFF2-40B4-BE49-F238E27FC236}">
                <a16:creationId xmlns:a16="http://schemas.microsoft.com/office/drawing/2014/main" id="{89E1FEC4-86B1-4F35-8889-9B7E784F5707}"/>
              </a:ext>
            </a:extLst>
          </p:cNvPr>
          <p:cNvSpPr txBox="1"/>
          <p:nvPr/>
        </p:nvSpPr>
        <p:spPr>
          <a:xfrm>
            <a:off x="6228184" y="1491630"/>
            <a:ext cx="28438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Video simulatore 3D utilizzando il sistema in LCM, facendo stimare quindi l’imbardata al modulo </a:t>
            </a:r>
            <a:r>
              <a:rPr lang="it-IT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Microcontroller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AE08DF64-54C7-4BA1-AB15-4A5E51BFC001}"/>
              </a:ext>
            </a:extLst>
          </p:cNvPr>
          <p:cNvSpPr txBox="1">
            <a:spLocks/>
          </p:cNvSpPr>
          <p:nvPr/>
        </p:nvSpPr>
        <p:spPr>
          <a:xfrm>
            <a:off x="6147781" y="339502"/>
            <a:ext cx="2996219" cy="92635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Analisi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qualitativa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(5)</a:t>
            </a:r>
          </a:p>
        </p:txBody>
      </p:sp>
    </p:spTree>
    <p:extLst>
      <p:ext uri="{BB962C8B-B14F-4D97-AF65-F5344CB8AC3E}">
        <p14:creationId xmlns:p14="http://schemas.microsoft.com/office/powerpoint/2010/main" val="331178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magine 34">
            <a:extLst>
              <a:ext uri="{FF2B5EF4-FFF2-40B4-BE49-F238E27FC236}">
                <a16:creationId xmlns:a16="http://schemas.microsoft.com/office/drawing/2014/main" id="{C2F1E8A2-07E8-4428-99D1-8BE09EF5B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72" y="193044"/>
            <a:ext cx="2118164" cy="14401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91204278-71C5-4DB6-9FAB-CE29BA7EB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51" y="1913059"/>
            <a:ext cx="2118163" cy="14401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52E7666C-3D73-45DE-B5B6-41A79E7A07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51" y="3577419"/>
            <a:ext cx="2118163" cy="14401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495DEAA7-7308-444B-B49F-756C8E4CC6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08" y="195488"/>
            <a:ext cx="2118164" cy="14352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EADFFAAB-4A4A-4459-BF3F-B400888D5F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87" y="1913059"/>
            <a:ext cx="2118163" cy="14401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3CDA6D16-43DB-4435-A53D-ED759D1E3C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87" y="3577419"/>
            <a:ext cx="2118163" cy="14401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0" name="Freccia a destra 59">
            <a:extLst>
              <a:ext uri="{FF2B5EF4-FFF2-40B4-BE49-F238E27FC236}">
                <a16:creationId xmlns:a16="http://schemas.microsoft.com/office/drawing/2014/main" id="{7746AA87-8DF5-4C5F-A9D0-019CE8A3A1B3}"/>
              </a:ext>
            </a:extLst>
          </p:cNvPr>
          <p:cNvSpPr/>
          <p:nvPr/>
        </p:nvSpPr>
        <p:spPr>
          <a:xfrm>
            <a:off x="6233455" y="769105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ccia a destra 60">
            <a:extLst>
              <a:ext uri="{FF2B5EF4-FFF2-40B4-BE49-F238E27FC236}">
                <a16:creationId xmlns:a16="http://schemas.microsoft.com/office/drawing/2014/main" id="{330B43C7-DAE9-427E-B377-1CFAF6149841}"/>
              </a:ext>
            </a:extLst>
          </p:cNvPr>
          <p:cNvSpPr/>
          <p:nvPr/>
        </p:nvSpPr>
        <p:spPr>
          <a:xfrm rot="5400000">
            <a:off x="7687260" y="1728949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Freccia a destra 61">
            <a:extLst>
              <a:ext uri="{FF2B5EF4-FFF2-40B4-BE49-F238E27FC236}">
                <a16:creationId xmlns:a16="http://schemas.microsoft.com/office/drawing/2014/main" id="{8B628B94-A317-459A-A1F6-CE58AC8B1464}"/>
              </a:ext>
            </a:extLst>
          </p:cNvPr>
          <p:cNvSpPr/>
          <p:nvPr/>
        </p:nvSpPr>
        <p:spPr>
          <a:xfrm rot="10800000">
            <a:off x="6231334" y="2465933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reccia a destra 62">
            <a:extLst>
              <a:ext uri="{FF2B5EF4-FFF2-40B4-BE49-F238E27FC236}">
                <a16:creationId xmlns:a16="http://schemas.microsoft.com/office/drawing/2014/main" id="{8B0A4A9C-76C0-4691-8702-D04A38990FCE}"/>
              </a:ext>
            </a:extLst>
          </p:cNvPr>
          <p:cNvSpPr/>
          <p:nvPr/>
        </p:nvSpPr>
        <p:spPr>
          <a:xfrm rot="5400000">
            <a:off x="4847416" y="3361394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Freccia a destra 63">
            <a:extLst>
              <a:ext uri="{FF2B5EF4-FFF2-40B4-BE49-F238E27FC236}">
                <a16:creationId xmlns:a16="http://schemas.microsoft.com/office/drawing/2014/main" id="{F59DEADF-333B-4142-A48E-89608879810B}"/>
              </a:ext>
            </a:extLst>
          </p:cNvPr>
          <p:cNvSpPr/>
          <p:nvPr/>
        </p:nvSpPr>
        <p:spPr>
          <a:xfrm>
            <a:off x="6231334" y="4162759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4C94090F-B4AD-46E2-92E7-79A2045222A9}"/>
              </a:ext>
            </a:extLst>
          </p:cNvPr>
          <p:cNvGrpSpPr/>
          <p:nvPr/>
        </p:nvGrpSpPr>
        <p:grpSpPr>
          <a:xfrm>
            <a:off x="2774" y="-164555"/>
            <a:ext cx="3697931" cy="5308055"/>
            <a:chOff x="5652120" y="-164554"/>
            <a:chExt cx="3697931" cy="5308055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C924F8B-BBED-4E21-AC6F-E90B2BFD47A2}"/>
                </a:ext>
              </a:extLst>
            </p:cNvPr>
            <p:cNvSpPr/>
            <p:nvPr/>
          </p:nvSpPr>
          <p:spPr>
            <a:xfrm>
              <a:off x="5652120" y="1"/>
              <a:ext cx="349188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Text Placeholder 13">
              <a:extLst>
                <a:ext uri="{FF2B5EF4-FFF2-40B4-BE49-F238E27FC236}">
                  <a16:creationId xmlns:a16="http://schemas.microsoft.com/office/drawing/2014/main" id="{88621EDB-1DA2-4D7A-A580-4743957B2D2B}"/>
                </a:ext>
              </a:extLst>
            </p:cNvPr>
            <p:cNvSpPr txBox="1">
              <a:spLocks/>
            </p:cNvSpPr>
            <p:nvPr/>
          </p:nvSpPr>
          <p:spPr>
            <a:xfrm>
              <a:off x="6335688" y="-164554"/>
              <a:ext cx="3014363" cy="155107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La 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soluzione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8206F026-A933-4DFB-8966-C6E54E86A3B4}"/>
                </a:ext>
              </a:extLst>
            </p:cNvPr>
            <p:cNvSpPr txBox="1"/>
            <p:nvPr/>
          </p:nvSpPr>
          <p:spPr>
            <a:xfrm>
              <a:off x="6335689" y="1131591"/>
              <a:ext cx="2491391" cy="3416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scenario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è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ideato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sistema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utilizza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rete di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nodi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espandibile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dinamicamente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all’interno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quale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l’operatore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può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orientarsi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e/o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essere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localizzato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un secondo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momento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altri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soccorritori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GB" altLang="ko-KR" sz="1200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 primo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operatore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ad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intervenire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esploratore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piazzerà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serie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nodi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lungo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tragitto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effettuato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raggiungere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persona da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soccorrere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volta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raggiunta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potrà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ripercorrere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percorso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all’inverso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mandare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richiesta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supporto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491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7D1B3603-36DA-4193-BEA7-FFC732BE6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3952" y="1010016"/>
            <a:ext cx="5130924" cy="3136041"/>
          </a:xfrm>
          <a:prstGeom prst="rect">
            <a:avLst/>
          </a:prstGeom>
          <a:gradFill>
            <a:gsLst>
              <a:gs pos="66000">
                <a:schemeClr val="accent5">
                  <a:lumMod val="75000"/>
                </a:schemeClr>
              </a:gs>
              <a:gs pos="36000">
                <a:srgbClr val="26858C"/>
              </a:gs>
              <a:gs pos="100000">
                <a:schemeClr val="accent5">
                  <a:lumMod val="75000"/>
                </a:schemeClr>
              </a:gs>
            </a:gsLst>
            <a:lin ang="0" scaled="0"/>
          </a:gradFill>
          <a:effectLst>
            <a:outerShdw dist="50800" dir="10440000" sx="113000" sy="113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220B7B29-940C-43DE-9CA0-F117009E15F8}"/>
              </a:ext>
            </a:extLst>
          </p:cNvPr>
          <p:cNvSpPr txBox="1">
            <a:spLocks/>
          </p:cNvSpPr>
          <p:nvPr/>
        </p:nvSpPr>
        <p:spPr>
          <a:xfrm>
            <a:off x="-36512" y="150070"/>
            <a:ext cx="3312368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Conclusioni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7A151EA-2D07-47F9-88E8-9918B37007E9}"/>
              </a:ext>
            </a:extLst>
          </p:cNvPr>
          <p:cNvSpPr txBox="1"/>
          <p:nvPr/>
        </p:nvSpPr>
        <p:spPr>
          <a:xfrm>
            <a:off x="147939" y="1232378"/>
            <a:ext cx="28438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49E1A8CC-92F9-4628-84CE-DDB561B50256}"/>
              </a:ext>
            </a:extLst>
          </p:cNvPr>
          <p:cNvSpPr txBox="1"/>
          <p:nvPr/>
        </p:nvSpPr>
        <p:spPr>
          <a:xfrm>
            <a:off x="147939" y="1232378"/>
            <a:ext cx="28438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b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2292BDC-C31E-46C2-B163-7035531BE082}"/>
              </a:ext>
            </a:extLst>
          </p:cNvPr>
          <p:cNvSpPr txBox="1"/>
          <p:nvPr/>
        </p:nvSpPr>
        <p:spPr>
          <a:xfrm>
            <a:off x="3273202" y="195486"/>
            <a:ext cx="58303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partire dal lavoro di questa tesi vi sono molte </a:t>
            </a:r>
          </a:p>
          <a:p>
            <a:r>
              <a:rPr lang="en-GB" dirty="0"/>
              <a:t>T</a:t>
            </a:r>
            <a:r>
              <a:rPr lang="it-IT" dirty="0"/>
              <a:t>ematiche ancora da affrontare, alcune delle quali </a:t>
            </a:r>
          </a:p>
          <a:p>
            <a:r>
              <a:rPr lang="en-GB" dirty="0"/>
              <a:t>c</a:t>
            </a:r>
            <a:r>
              <a:rPr lang="it-IT" dirty="0"/>
              <a:t>costituiranno la base per lavori di tesi futuri: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Identificazione</a:t>
            </a:r>
            <a:r>
              <a:rPr lang="it-IT" dirty="0"/>
              <a:t> dell’algoritmo di interpolazione per la</a:t>
            </a:r>
          </a:p>
          <a:p>
            <a:r>
              <a:rPr lang="en-GB" dirty="0" err="1"/>
              <a:t>stima</a:t>
            </a:r>
            <a:r>
              <a:rPr lang="en-GB" dirty="0"/>
              <a:t> </a:t>
            </a:r>
            <a:r>
              <a:rPr lang="en-GB" dirty="0" err="1"/>
              <a:t>dell’angolo</a:t>
            </a:r>
            <a:r>
              <a:rPr lang="en-GB" dirty="0"/>
              <a:t> del </a:t>
            </a:r>
            <a:r>
              <a:rPr lang="en-GB" dirty="0" err="1"/>
              <a:t>nuovo</a:t>
            </a:r>
            <a:r>
              <a:rPr lang="en-GB" dirty="0"/>
              <a:t> </a:t>
            </a:r>
            <a:r>
              <a:rPr lang="en-GB" dirty="0" err="1"/>
              <a:t>nodo</a:t>
            </a:r>
            <a:r>
              <a:rPr lang="en-GB" dirty="0"/>
              <a:t> a </a:t>
            </a:r>
            <a:r>
              <a:rPr lang="en-GB" dirty="0" err="1"/>
              <a:t>partire</a:t>
            </a:r>
            <a:r>
              <a:rPr lang="en-GB" dirty="0"/>
              <a:t> </a:t>
            </a:r>
            <a:r>
              <a:rPr lang="en-GB" dirty="0" err="1"/>
              <a:t>dagli</a:t>
            </a:r>
            <a:r>
              <a:rPr lang="en-GB" dirty="0"/>
              <a:t> </a:t>
            </a:r>
            <a:r>
              <a:rPr lang="en-GB" dirty="0" err="1"/>
              <a:t>angoli</a:t>
            </a:r>
            <a:r>
              <a:rPr lang="en-GB" dirty="0"/>
              <a:t> </a:t>
            </a:r>
            <a:r>
              <a:rPr lang="en-GB" dirty="0" err="1"/>
              <a:t>assunti</a:t>
            </a:r>
            <a:r>
              <a:rPr lang="en-GB" dirty="0"/>
              <a:t> </a:t>
            </a:r>
            <a:r>
              <a:rPr lang="en-GB" dirty="0" err="1"/>
              <a:t>dall’operatore</a:t>
            </a:r>
            <a:r>
              <a:rPr lang="en-GB" dirty="0"/>
              <a:t> </a:t>
            </a:r>
            <a:r>
              <a:rPr lang="en-GB" dirty="0" err="1"/>
              <a:t>lungo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tragitto</a:t>
            </a: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Realizzazione</a:t>
            </a:r>
            <a:r>
              <a:rPr lang="en-GB" dirty="0"/>
              <a:t> </a:t>
            </a:r>
            <a:r>
              <a:rPr lang="en-GB" dirty="0" err="1"/>
              <a:t>ottima</a:t>
            </a:r>
            <a:r>
              <a:rPr lang="en-GB" dirty="0"/>
              <a:t> del modulo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Caratterizzazione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zero-rate e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integrazione</a:t>
            </a:r>
            <a:r>
              <a:rPr lang="en-GB" dirty="0"/>
              <a:t> </a:t>
            </a:r>
            <a:r>
              <a:rPr lang="en-GB" dirty="0" err="1"/>
              <a:t>nell’algoritmo</a:t>
            </a:r>
            <a:r>
              <a:rPr lang="en-GB" dirty="0"/>
              <a:t> di Kalman a due </a:t>
            </a:r>
            <a:r>
              <a:rPr lang="en-GB" dirty="0" err="1"/>
              <a:t>stadi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923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Grazie</a:t>
            </a:r>
            <a:r>
              <a:rPr lang="en-US" altLang="ko-KR" dirty="0"/>
              <a:t> per </a:t>
            </a:r>
            <a:r>
              <a:rPr lang="en-US" altLang="ko-KR" dirty="0" err="1"/>
              <a:t>l’attenzione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Outline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72334" y="9468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4"/>
              <a:ext cx="569801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Requisiti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del Sistema &amp; problem statement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72334" y="1694686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6"/>
              <a:ext cx="569801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Soluzione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72334" y="2441690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8"/>
              <a:ext cx="569801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Descrizione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del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lavoro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984973" y="3265383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0"/>
              <a:ext cx="569801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90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Implementazione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2">
            <a:extLst>
              <a:ext uri="{FF2B5EF4-FFF2-40B4-BE49-F238E27FC236}">
                <a16:creationId xmlns:a16="http://schemas.microsoft.com/office/drawing/2014/main" id="{8E0F9084-1D1A-4128-9F77-221A7E488383}"/>
              </a:ext>
            </a:extLst>
          </p:cNvPr>
          <p:cNvGrpSpPr/>
          <p:nvPr/>
        </p:nvGrpSpPr>
        <p:grpSpPr>
          <a:xfrm>
            <a:off x="2954659" y="4053004"/>
            <a:ext cx="5611091" cy="576000"/>
            <a:chOff x="2984973" y="3807117"/>
            <a:chExt cx="5611091" cy="576000"/>
          </a:xfrm>
        </p:grpSpPr>
        <p:sp>
          <p:nvSpPr>
            <p:cNvPr id="38" name="Round Same Side Corner Rectangle 24">
              <a:extLst>
                <a:ext uri="{FF2B5EF4-FFF2-40B4-BE49-F238E27FC236}">
                  <a16:creationId xmlns:a16="http://schemas.microsoft.com/office/drawing/2014/main" id="{EB87D9D3-A42D-40C0-B689-6D3CADE51BAC}"/>
                </a:ext>
              </a:extLst>
            </p:cNvPr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" name="AutoShape 92">
              <a:extLst>
                <a:ext uri="{FF2B5EF4-FFF2-40B4-BE49-F238E27FC236}">
                  <a16:creationId xmlns:a16="http://schemas.microsoft.com/office/drawing/2014/main" id="{6ACDC841-4381-4D80-8FBF-621353184B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26">
              <a:extLst>
                <a:ext uri="{FF2B5EF4-FFF2-40B4-BE49-F238E27FC236}">
                  <a16:creationId xmlns:a16="http://schemas.microsoft.com/office/drawing/2014/main" id="{ABF991AD-58AE-4649-BCAE-37A5608172FB}"/>
                </a:ext>
              </a:extLst>
            </p:cNvPr>
            <p:cNvSpPr txBox="1"/>
            <p:nvPr/>
          </p:nvSpPr>
          <p:spPr>
            <a:xfrm>
              <a:off x="2988072" y="3910450"/>
              <a:ext cx="569801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05</a:t>
              </a:r>
            </a:p>
          </p:txBody>
        </p:sp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5DE30210-2818-4BCF-A0B0-C16D836C8869}"/>
                </a:ext>
              </a:extLst>
            </p:cNvPr>
            <p:cNvSpPr txBox="1"/>
            <p:nvPr/>
          </p:nvSpPr>
          <p:spPr bwMode="auto">
            <a:xfrm>
              <a:off x="3667248" y="3933790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Analisi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e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conclusioni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 txBox="1">
            <a:spLocks/>
          </p:cNvSpPr>
          <p:nvPr/>
        </p:nvSpPr>
        <p:spPr>
          <a:xfrm>
            <a:off x="6300192" y="195486"/>
            <a:ext cx="2996219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Requisiti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del Sistema (1)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192" y="1255281"/>
            <a:ext cx="284380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Durante la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iniziale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progettazione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identificati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due macro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requisiti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sistema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complessivo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soddisfare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Geolocalizzare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l’operatore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Trasmettere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messaggi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predefiniti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attraverso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rete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FB718F-FB99-4118-82F5-CA31A9786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15566"/>
            <a:ext cx="4788024" cy="233856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E4D940-92C3-4FF4-B4A3-6FD1AE407CAA}"/>
              </a:ext>
            </a:extLst>
          </p:cNvPr>
          <p:cNvSpPr txBox="1"/>
          <p:nvPr/>
        </p:nvSpPr>
        <p:spPr>
          <a:xfrm>
            <a:off x="4703942" y="322913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5FC9D8-A491-4487-AE37-BBDBD467BE68}"/>
              </a:ext>
            </a:extLst>
          </p:cNvPr>
          <p:cNvSpPr txBox="1"/>
          <p:nvPr/>
        </p:nvSpPr>
        <p:spPr>
          <a:xfrm>
            <a:off x="4703942" y="167077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2D40CBF-0ED9-4B47-86EB-B8938A7F12C8}"/>
              </a:ext>
            </a:extLst>
          </p:cNvPr>
          <p:cNvSpPr txBox="1"/>
          <p:nvPr/>
        </p:nvSpPr>
        <p:spPr>
          <a:xfrm>
            <a:off x="467544" y="148611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Operatore</a:t>
            </a:r>
          </a:p>
        </p:txBody>
      </p:sp>
    </p:spTree>
    <p:extLst>
      <p:ext uri="{BB962C8B-B14F-4D97-AF65-F5344CB8AC3E}">
        <p14:creationId xmlns:p14="http://schemas.microsoft.com/office/powerpoint/2010/main" val="270956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 txBox="1">
            <a:spLocks/>
          </p:cNvSpPr>
          <p:nvPr/>
        </p:nvSpPr>
        <p:spPr>
          <a:xfrm>
            <a:off x="6300192" y="195486"/>
            <a:ext cx="2996219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Requisiti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del Sistema (2)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192" y="1255281"/>
            <a:ext cx="284380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 è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scelto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quindi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allocare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maggior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risorse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soddisfacimento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requisito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R1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è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dettagliato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altri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due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requisiti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R1.1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Determinare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posizione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operatore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all’interno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rete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R1.2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Individuare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cammino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minimo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raggiungere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l’operatore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694AC44D-D7ED-40AF-B2D2-6C935522DD2B}"/>
              </a:ext>
            </a:extLst>
          </p:cNvPr>
          <p:cNvGrpSpPr/>
          <p:nvPr/>
        </p:nvGrpSpPr>
        <p:grpSpPr>
          <a:xfrm>
            <a:off x="-180528" y="915566"/>
            <a:ext cx="6112826" cy="3177644"/>
            <a:chOff x="-108520" y="267494"/>
            <a:chExt cx="6112826" cy="3177644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F2A9C4FB-18C7-4001-8B26-15281FEED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520" y="267494"/>
              <a:ext cx="6112826" cy="2802761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9B359F16-31D5-456E-8232-E81FD8DFCA25}"/>
                </a:ext>
              </a:extLst>
            </p:cNvPr>
            <p:cNvSpPr txBox="1"/>
            <p:nvPr/>
          </p:nvSpPr>
          <p:spPr>
            <a:xfrm>
              <a:off x="3059832" y="192367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R1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401C38A-0824-467C-B519-B471BEEE224E}"/>
                </a:ext>
              </a:extLst>
            </p:cNvPr>
            <p:cNvSpPr txBox="1"/>
            <p:nvPr/>
          </p:nvSpPr>
          <p:spPr>
            <a:xfrm>
              <a:off x="4716016" y="47399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R1.1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66D5B19-52FF-4D6A-A56D-FEBEB454D2B5}"/>
                </a:ext>
              </a:extLst>
            </p:cNvPr>
            <p:cNvSpPr txBox="1"/>
            <p:nvPr/>
          </p:nvSpPr>
          <p:spPr>
            <a:xfrm>
              <a:off x="4644008" y="307580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R1.2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899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 txBox="1">
            <a:spLocks/>
          </p:cNvSpPr>
          <p:nvPr/>
        </p:nvSpPr>
        <p:spPr>
          <a:xfrm>
            <a:off x="6300192" y="195486"/>
            <a:ext cx="2996219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Problem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Statement (1)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0192" y="1255281"/>
            <a:ext cx="284380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soddisfare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entrambi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requisiti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nodi della rete devono essere georeferenziati rispetto ad un sistema di riferimento comune.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soluzione si costruisce per iterazione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georeferenziando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singoli nodi nel momento</a:t>
            </a:r>
          </a:p>
          <a:p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cui vengono aggiunti dall’esploratore.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5A470FF-7C57-468A-964B-C60EF097E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574"/>
            <a:ext cx="4250759" cy="28803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98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 txBox="1">
            <a:spLocks/>
          </p:cNvSpPr>
          <p:nvPr/>
        </p:nvSpPr>
        <p:spPr>
          <a:xfrm>
            <a:off x="6300192" y="195486"/>
            <a:ext cx="2996219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Problem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Statement 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0192" y="1255281"/>
            <a:ext cx="284380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ci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permettono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determinare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distanza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metri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essi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all’interno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un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certo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raggio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d’azione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Questa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informazione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non è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sufficiente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determinare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posizione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relativa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GB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successive.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5A470FF-7C57-468A-964B-C60EF097E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55526"/>
            <a:ext cx="3024336" cy="3544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482406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</TotalTime>
  <Words>1864</Words>
  <Application>Microsoft Office PowerPoint</Application>
  <PresentationFormat>Presentazione su schermo (16:9)</PresentationFormat>
  <Paragraphs>383</Paragraphs>
  <Slides>41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41</vt:i4>
      </vt:variant>
    </vt:vector>
  </HeadingPairs>
  <TitlesOfParts>
    <vt:vector size="49" baseType="lpstr">
      <vt:lpstr>맑은 고딕</vt:lpstr>
      <vt:lpstr>Arial</vt:lpstr>
      <vt:lpstr>Arial Unicode MS</vt:lpstr>
      <vt:lpstr>Calibri</vt:lpstr>
      <vt:lpstr>Wingdings</vt:lpstr>
      <vt:lpstr>Cover and End Slide Master</vt:lpstr>
      <vt:lpstr>Contents Slide Master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Fabio Di sabatino</cp:lastModifiedBy>
  <cp:revision>170</cp:revision>
  <dcterms:created xsi:type="dcterms:W3CDTF">2016-12-05T23:26:54Z</dcterms:created>
  <dcterms:modified xsi:type="dcterms:W3CDTF">2018-07-12T10:09:26Z</dcterms:modified>
</cp:coreProperties>
</file>